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bdca4a321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dca4a321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e686161e8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e686161e8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e686161e8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be686161e8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be686161e8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be686161e8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e686161e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e686161e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eea1be3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eea1be3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eea1be3c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eea1be3c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eea1be3c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eea1be3c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eea1be3c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8eea1be3c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dca4a321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dca4a321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dca4a321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dca4a321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e686161e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be686161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e686161e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e686161e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e686161e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e686161e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e686161e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e686161e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e686161e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e686161e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e686161e8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e686161e8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10" name="Shape 10"/>
        <p:cNvGrpSpPr/>
        <p:nvPr/>
      </p:nvGrpSpPr>
      <p:grpSpPr>
        <a:xfrm>
          <a:off x="0" y="0"/>
          <a:ext cx="0" cy="0"/>
          <a:chOff x="0" y="0"/>
          <a:chExt cx="0" cy="0"/>
        </a:xfrm>
      </p:grpSpPr>
      <p:sp>
        <p:nvSpPr>
          <p:cNvPr id="11" name="Google Shape;11;p2"/>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rgbClr val="274857"/>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 name="Google Shape;12;p2"/>
          <p:cNvSpPr txBox="1"/>
          <p:nvPr>
            <p:ph idx="10" type="dt"/>
          </p:nvPr>
        </p:nvSpPr>
        <p:spPr>
          <a:xfrm>
            <a:off x="468313" y="4869656"/>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6" name="Shape 66"/>
        <p:cNvGrpSpPr/>
        <p:nvPr/>
      </p:nvGrpSpPr>
      <p:grpSpPr>
        <a:xfrm>
          <a:off x="0" y="0"/>
          <a:ext cx="0" cy="0"/>
          <a:chOff x="0" y="0"/>
          <a:chExt cx="0" cy="0"/>
        </a:xfrm>
      </p:grpSpPr>
      <p:sp>
        <p:nvSpPr>
          <p:cNvPr id="67" name="Google Shape;67;p11"/>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 name="Google Shape;68;p11"/>
          <p:cNvSpPr txBox="1"/>
          <p:nvPr>
            <p:ph idx="1" type="body"/>
          </p:nvPr>
        </p:nvSpPr>
        <p:spPr>
          <a:xfrm rot="5400000">
            <a:off x="2647900" y="-1536750"/>
            <a:ext cx="3848100" cy="84837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9" name="Google Shape;69;p1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Google Shape;70;p1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1" name="Google Shape;71;p1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2" name="Shape 72"/>
        <p:cNvGrpSpPr/>
        <p:nvPr/>
      </p:nvGrpSpPr>
      <p:grpSpPr>
        <a:xfrm>
          <a:off x="0" y="0"/>
          <a:ext cx="0" cy="0"/>
          <a:chOff x="0" y="0"/>
          <a:chExt cx="0" cy="0"/>
        </a:xfrm>
      </p:grpSpPr>
      <p:sp>
        <p:nvSpPr>
          <p:cNvPr id="73" name="Google Shape;73;p12"/>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4" name="Google Shape;74;p12"/>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 name="Shape 15"/>
        <p:cNvGrpSpPr/>
        <p:nvPr/>
      </p:nvGrpSpPr>
      <p:grpSpPr>
        <a:xfrm>
          <a:off x="0" y="0"/>
          <a:ext cx="0" cy="0"/>
          <a:chOff x="0" y="0"/>
          <a:chExt cx="0" cy="0"/>
        </a:xfrm>
      </p:grpSpPr>
      <p:sp>
        <p:nvSpPr>
          <p:cNvPr id="16" name="Google Shape;16;p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 name="Google Shape;17;p3"/>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8" name="Google Shape;18;p3"/>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 name="Google Shape;24;p4"/>
          <p:cNvSpPr txBox="1"/>
          <p:nvPr>
            <p:ph idx="1" type="body"/>
          </p:nvPr>
        </p:nvSpPr>
        <p:spPr>
          <a:xfrm>
            <a:off x="330200" y="781050"/>
            <a:ext cx="8483700" cy="39813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 name="Google Shape;25;p4"/>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6" name="Shape 26"/>
        <p:cNvGrpSpPr/>
        <p:nvPr/>
      </p:nvGrpSpPr>
      <p:grpSpPr>
        <a:xfrm>
          <a:off x="0" y="0"/>
          <a:ext cx="0" cy="0"/>
          <a:chOff x="0" y="0"/>
          <a:chExt cx="0" cy="0"/>
        </a:xfrm>
      </p:grpSpPr>
      <p:sp>
        <p:nvSpPr>
          <p:cNvPr id="27" name="Google Shape;27;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 name="Google Shape;28;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440"/>
              </a:spcBef>
              <a:spcAft>
                <a:spcPts val="0"/>
              </a:spcAft>
              <a:buClr>
                <a:srgbClr val="888888"/>
              </a:buClr>
              <a:buSzPts val="2200"/>
              <a:buNone/>
              <a:defRPr>
                <a:solidFill>
                  <a:srgbClr val="888888"/>
                </a:solidFill>
              </a:defRPr>
            </a:lvl1pPr>
            <a:lvl2pPr lvl="1" rtl="0" algn="ctr">
              <a:spcBef>
                <a:spcPts val="400"/>
              </a:spcBef>
              <a:spcAft>
                <a:spcPts val="0"/>
              </a:spcAft>
              <a:buClr>
                <a:srgbClr val="888888"/>
              </a:buClr>
              <a:buSzPts val="2000"/>
              <a:buNone/>
              <a:defRPr>
                <a:solidFill>
                  <a:srgbClr val="888888"/>
                </a:solidFill>
              </a:defRPr>
            </a:lvl2pPr>
            <a:lvl3pPr lvl="2" rtl="0" algn="ctr">
              <a:spcBef>
                <a:spcPts val="400"/>
              </a:spcBef>
              <a:spcAft>
                <a:spcPts val="0"/>
              </a:spcAft>
              <a:buClr>
                <a:srgbClr val="888888"/>
              </a:buClr>
              <a:buSzPts val="2000"/>
              <a:buNone/>
              <a:defRPr>
                <a:solidFill>
                  <a:srgbClr val="888888"/>
                </a:solidFill>
              </a:defRPr>
            </a:lvl3pPr>
            <a:lvl4pPr lvl="3" rtl="0" algn="ctr">
              <a:spcBef>
                <a:spcPts val="360"/>
              </a:spcBef>
              <a:spcAft>
                <a:spcPts val="0"/>
              </a:spcAft>
              <a:buClr>
                <a:srgbClr val="888888"/>
              </a:buClr>
              <a:buSzPts val="1800"/>
              <a:buNone/>
              <a:defRPr>
                <a:solidFill>
                  <a:srgbClr val="888888"/>
                </a:solidFill>
              </a:defRPr>
            </a:lvl4pPr>
            <a:lvl5pPr lvl="4" rtl="0" algn="ctr">
              <a:spcBef>
                <a:spcPts val="360"/>
              </a:spcBef>
              <a:spcAft>
                <a:spcPts val="0"/>
              </a:spcAft>
              <a:buClr>
                <a:srgbClr val="888888"/>
              </a:buClr>
              <a:buSzPts val="18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29" name="Google Shape;29;p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 name="Google Shape;34;p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5" name="Google Shape;35;p6"/>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8" name="Shape 38"/>
        <p:cNvGrpSpPr/>
        <p:nvPr/>
      </p:nvGrpSpPr>
      <p:grpSpPr>
        <a:xfrm>
          <a:off x="0" y="0"/>
          <a:ext cx="0" cy="0"/>
          <a:chOff x="0" y="0"/>
          <a:chExt cx="0" cy="0"/>
        </a:xfrm>
      </p:grpSpPr>
      <p:sp>
        <p:nvSpPr>
          <p:cNvPr id="39" name="Google Shape;39;p7"/>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 name="Google Shape;40;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1" name="Google Shape;41;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2" name="Google Shape;42;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3" name="Google Shape;43;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4" name="Google Shape;44;p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6" name="Google Shape;46;p7"/>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9" name="Google Shape;49;p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 name="Google Shape;50;p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 name="Google Shape;51;p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 name="Google Shape;54;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55" name="Google Shape;55;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56" name="Google Shape;56;p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 name="Google Shape;61;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2" name="Google Shape;62;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3" name="Google Shape;63;p1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1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1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800" u="none" cap="none" strike="noStrike">
                <a:solidFill>
                  <a:srgbClr val="287D7D"/>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9pPr>
          </a:lstStyle>
          <a:p/>
        </p:txBody>
      </p:sp>
      <p:sp>
        <p:nvSpPr>
          <p:cNvPr id="7" name="Google Shape;7;p1"/>
          <p:cNvSpPr txBox="1"/>
          <p:nvPr>
            <p:ph idx="1" type="body"/>
          </p:nvPr>
        </p:nvSpPr>
        <p:spPr>
          <a:xfrm>
            <a:off x="330200" y="781050"/>
            <a:ext cx="8483700" cy="38481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Slide_footnote.png" id="8" name="Google Shape;8;p1"/>
          <p:cNvPicPr preferRelativeResize="0"/>
          <p:nvPr/>
        </p:nvPicPr>
        <p:blipFill rotWithShape="1">
          <a:blip r:embed="rId1">
            <a:alphaModFix/>
          </a:blip>
          <a:srcRect b="0" l="0" r="0" t="0"/>
          <a:stretch/>
        </p:blipFill>
        <p:spPr>
          <a:xfrm>
            <a:off x="0" y="4873228"/>
            <a:ext cx="5374481" cy="270272"/>
          </a:xfrm>
          <a:prstGeom prst="rect">
            <a:avLst/>
          </a:prstGeom>
          <a:noFill/>
          <a:ln>
            <a:noFill/>
          </a:ln>
        </p:spPr>
      </p:pic>
      <p:sp>
        <p:nvSpPr>
          <p:cNvPr id="9" name="Google Shape;9;p1"/>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ctrTitle"/>
          </p:nvPr>
        </p:nvSpPr>
        <p:spPr>
          <a:xfrm>
            <a:off x="685800" y="159781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Image Classification</a:t>
            </a:r>
            <a:endParaRPr/>
          </a:p>
        </p:txBody>
      </p:sp>
      <p:sp>
        <p:nvSpPr>
          <p:cNvPr id="83" name="Google Shape;83;p13"/>
          <p:cNvSpPr txBox="1"/>
          <p:nvPr>
            <p:ph idx="1" type="subTitle"/>
          </p:nvPr>
        </p:nvSpPr>
        <p:spPr>
          <a:xfrm>
            <a:off x="1371600" y="2417100"/>
            <a:ext cx="6400800" cy="15978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b="1" lang="es">
                <a:solidFill>
                  <a:schemeClr val="accent1"/>
                </a:solidFill>
              </a:rPr>
              <a:t>Module: </a:t>
            </a:r>
            <a:r>
              <a:rPr lang="es">
                <a:solidFill>
                  <a:schemeClr val="accent1"/>
                </a:solidFill>
              </a:rPr>
              <a:t>C5</a:t>
            </a:r>
            <a:endParaRPr>
              <a:solidFill>
                <a:schemeClr val="accent1"/>
              </a:solidFill>
            </a:endParaRPr>
          </a:p>
          <a:p>
            <a:pPr indent="0" lvl="0" marL="0" rtl="0" algn="l">
              <a:spcBef>
                <a:spcPts val="440"/>
              </a:spcBef>
              <a:spcAft>
                <a:spcPts val="0"/>
              </a:spcAft>
              <a:buNone/>
            </a:pPr>
            <a:r>
              <a:rPr b="1" lang="es">
                <a:solidFill>
                  <a:schemeClr val="accent1"/>
                </a:solidFill>
              </a:rPr>
              <a:t>Group:</a:t>
            </a:r>
            <a:r>
              <a:rPr lang="es">
                <a:solidFill>
                  <a:schemeClr val="accent1"/>
                </a:solidFill>
              </a:rPr>
              <a:t> 7</a:t>
            </a:r>
            <a:endParaRPr>
              <a:solidFill>
                <a:schemeClr val="accent1"/>
              </a:solidFill>
            </a:endParaRPr>
          </a:p>
          <a:p>
            <a:pPr indent="0" lvl="0" marL="0" rtl="0" algn="l">
              <a:spcBef>
                <a:spcPts val="440"/>
              </a:spcBef>
              <a:spcAft>
                <a:spcPts val="0"/>
              </a:spcAft>
              <a:buNone/>
            </a:pPr>
            <a:r>
              <a:rPr b="1" lang="es">
                <a:solidFill>
                  <a:schemeClr val="accent1"/>
                </a:solidFill>
              </a:rPr>
              <a:t>Students: </a:t>
            </a:r>
            <a:r>
              <a:rPr lang="es">
                <a:solidFill>
                  <a:schemeClr val="accent1"/>
                </a:solidFill>
              </a:rPr>
              <a:t>Cristian Gutiérrez</a:t>
            </a:r>
            <a:endParaRPr>
              <a:solidFill>
                <a:schemeClr val="accent1"/>
              </a:solidFill>
            </a:endParaRPr>
          </a:p>
          <a:p>
            <a:pPr indent="0" lvl="0" marL="0" rtl="0" algn="l">
              <a:spcBef>
                <a:spcPts val="440"/>
              </a:spcBef>
              <a:spcAft>
                <a:spcPts val="0"/>
              </a:spcAft>
              <a:buNone/>
            </a:pPr>
            <a:r>
              <a:rPr lang="es">
                <a:solidFill>
                  <a:schemeClr val="accent1"/>
                </a:solidFill>
              </a:rPr>
              <a:t>			Iñaki Lacunza</a:t>
            </a:r>
            <a:endParaRPr>
              <a:solidFill>
                <a:schemeClr val="accent1"/>
              </a:solidFill>
            </a:endParaRPr>
          </a:p>
          <a:p>
            <a:pPr indent="0" lvl="0" marL="0" rtl="0" algn="l">
              <a:spcBef>
                <a:spcPts val="440"/>
              </a:spcBef>
              <a:spcAft>
                <a:spcPts val="0"/>
              </a:spcAft>
              <a:buNone/>
            </a:pPr>
            <a:r>
              <a:rPr lang="es">
                <a:solidFill>
                  <a:schemeClr val="accent1"/>
                </a:solidFill>
              </a:rPr>
              <a:t>			Marco Cordón</a:t>
            </a:r>
            <a:endParaRPr>
              <a:solidFill>
                <a:schemeClr val="accent1"/>
              </a:solidFill>
            </a:endParaRPr>
          </a:p>
          <a:p>
            <a:pPr indent="0" lvl="0" marL="0" rtl="0" algn="l">
              <a:spcBef>
                <a:spcPts val="440"/>
              </a:spcBef>
              <a:spcAft>
                <a:spcPts val="0"/>
              </a:spcAft>
              <a:buNone/>
            </a:pPr>
            <a:r>
              <a:rPr lang="es">
                <a:solidFill>
                  <a:schemeClr val="accent1"/>
                </a:solidFill>
              </a:rPr>
              <a:t>			Merlès Subirà</a:t>
            </a:r>
            <a:endParaRPr>
              <a:solidFill>
                <a:schemeClr val="accent1"/>
              </a:solidFill>
            </a:endParaRPr>
          </a:p>
        </p:txBody>
      </p:sp>
      <p:pic>
        <p:nvPicPr>
          <p:cNvPr descr="D:\MARIA\DOCENCIA\_MASTER\MASTER (2013-2014)\WEB MASTER\TEMPLATE PPT\Basic logo.png" id="84" name="Google Shape;84;p13"/>
          <p:cNvPicPr preferRelativeResize="0"/>
          <p:nvPr/>
        </p:nvPicPr>
        <p:blipFill rotWithShape="1">
          <a:blip r:embed="rId3">
            <a:alphaModFix/>
          </a:blip>
          <a:srcRect b="12602" l="3353" r="0" t="0"/>
          <a:stretch/>
        </p:blipFill>
        <p:spPr>
          <a:xfrm>
            <a:off x="2060675" y="0"/>
            <a:ext cx="4965239" cy="1597825"/>
          </a:xfrm>
          <a:prstGeom prst="rect">
            <a:avLst/>
          </a:prstGeom>
          <a:noFill/>
          <a:ln>
            <a:noFill/>
          </a:ln>
        </p:spPr>
      </p:pic>
      <p:sp>
        <p:nvSpPr>
          <p:cNvPr id="85" name="Google Shape;85;p13"/>
          <p:cNvSpPr txBox="1"/>
          <p:nvPr>
            <p:ph idx="12" type="sldNum"/>
          </p:nvPr>
        </p:nvSpPr>
        <p:spPr>
          <a:xfrm>
            <a:off x="8305800" y="4786313"/>
            <a:ext cx="736500" cy="273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Fine-tune Faster R-CNN and Mask R-CNN</a:t>
            </a:r>
            <a:endParaRPr/>
          </a:p>
        </p:txBody>
      </p:sp>
      <p:sp>
        <p:nvSpPr>
          <p:cNvPr id="184" name="Google Shape;184;p22"/>
          <p:cNvSpPr txBox="1"/>
          <p:nvPr>
            <p:ph idx="1" type="body"/>
          </p:nvPr>
        </p:nvSpPr>
        <p:spPr>
          <a:xfrm>
            <a:off x="330200" y="628525"/>
            <a:ext cx="3895500" cy="3943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After finding the best Batch and Images per batch sizes, we now can find the optimal LR value, that is the step size we perform to converge to optimal solutions.</a:t>
            </a:r>
            <a:endParaRPr sz="1600"/>
          </a:p>
          <a:p>
            <a:pPr indent="0" lvl="0" marL="0" rtl="0" algn="l">
              <a:spcBef>
                <a:spcPts val="1000"/>
              </a:spcBef>
              <a:spcAft>
                <a:spcPts val="0"/>
              </a:spcAft>
              <a:buNone/>
            </a:pPr>
            <a:r>
              <a:rPr lang="es" sz="1600" u="sng"/>
              <a:t>Hyper-parameters</a:t>
            </a:r>
            <a:endParaRPr sz="1600" u="sng"/>
          </a:p>
          <a:p>
            <a:pPr indent="-330200" lvl="0" marL="457200" rtl="0" algn="l">
              <a:spcBef>
                <a:spcPts val="1000"/>
              </a:spcBef>
              <a:spcAft>
                <a:spcPts val="0"/>
              </a:spcAft>
              <a:buSzPts val="1600"/>
              <a:buChar char="●"/>
            </a:pPr>
            <a:r>
              <a:rPr lang="es" sz="1600"/>
              <a:t>Max iters: </a:t>
            </a:r>
            <a:r>
              <a:rPr b="1" lang="es" sz="1600"/>
              <a:t>1500</a:t>
            </a:r>
            <a:endParaRPr b="1" sz="1600"/>
          </a:p>
          <a:p>
            <a:pPr indent="-330200" lvl="0" marL="457200" rtl="0" algn="l">
              <a:spcBef>
                <a:spcPts val="0"/>
              </a:spcBef>
              <a:spcAft>
                <a:spcPts val="0"/>
              </a:spcAft>
              <a:buSzPts val="1600"/>
              <a:buChar char="●"/>
            </a:pPr>
            <a:r>
              <a:rPr lang="es" sz="1600"/>
              <a:t>Batch size: </a:t>
            </a:r>
            <a:r>
              <a:rPr b="1" lang="es" sz="1600"/>
              <a:t>32</a:t>
            </a:r>
            <a:endParaRPr b="1" sz="1600"/>
          </a:p>
          <a:p>
            <a:pPr indent="-330200" lvl="0" marL="457200" rtl="0" algn="l">
              <a:lnSpc>
                <a:spcPct val="115000"/>
              </a:lnSpc>
              <a:spcBef>
                <a:spcPts val="0"/>
              </a:spcBef>
              <a:spcAft>
                <a:spcPts val="0"/>
              </a:spcAft>
              <a:buSzPts val="1600"/>
              <a:buChar char="●"/>
            </a:pPr>
            <a:r>
              <a:rPr lang="es" sz="1600"/>
              <a:t>Images per Batch: </a:t>
            </a:r>
            <a:r>
              <a:rPr b="1" lang="es" sz="1600"/>
              <a:t>16</a:t>
            </a:r>
            <a:endParaRPr b="1" sz="1600"/>
          </a:p>
          <a:p>
            <a:pPr indent="-330200" lvl="0" marL="457200" rtl="0" algn="l">
              <a:lnSpc>
                <a:spcPct val="115000"/>
              </a:lnSpc>
              <a:spcBef>
                <a:spcPts val="0"/>
              </a:spcBef>
              <a:spcAft>
                <a:spcPts val="0"/>
              </a:spcAft>
              <a:buSzPts val="1600"/>
              <a:buChar char="●"/>
            </a:pPr>
            <a:r>
              <a:rPr lang="es" sz="1600"/>
              <a:t>Learning Rate: </a:t>
            </a:r>
            <a:r>
              <a:rPr b="1" lang="es" sz="1600">
                <a:solidFill>
                  <a:srgbClr val="FF0000"/>
                </a:solidFill>
              </a:rPr>
              <a:t>0.02</a:t>
            </a:r>
            <a:endParaRPr b="1" sz="1600">
              <a:solidFill>
                <a:srgbClr val="FF0000"/>
              </a:solidFill>
            </a:endParaRPr>
          </a:p>
          <a:p>
            <a:pPr indent="0" lvl="0" marL="0" rtl="0" algn="l">
              <a:spcBef>
                <a:spcPts val="1000"/>
              </a:spcBef>
              <a:spcAft>
                <a:spcPts val="1000"/>
              </a:spcAft>
              <a:buNone/>
            </a:pPr>
            <a:r>
              <a:rPr lang="es" sz="1600"/>
              <a:t>As we can see, the best LR value is what we were already using. In pedestrian detection smaller values of LR work well better but we will guide our fine-tune with the overall score.</a:t>
            </a:r>
            <a:endParaRPr sz="1600"/>
          </a:p>
        </p:txBody>
      </p:sp>
      <p:pic>
        <p:nvPicPr>
          <p:cNvPr id="185" name="Google Shape;185;p22"/>
          <p:cNvPicPr preferRelativeResize="0"/>
          <p:nvPr/>
        </p:nvPicPr>
        <p:blipFill>
          <a:blip r:embed="rId3">
            <a:alphaModFix/>
          </a:blip>
          <a:stretch>
            <a:fillRect/>
          </a:stretch>
        </p:blipFill>
        <p:spPr>
          <a:xfrm>
            <a:off x="4197575" y="628524"/>
            <a:ext cx="4303775" cy="2274925"/>
          </a:xfrm>
          <a:prstGeom prst="rect">
            <a:avLst/>
          </a:prstGeom>
          <a:noFill/>
          <a:ln>
            <a:noFill/>
          </a:ln>
        </p:spPr>
      </p:pic>
      <p:sp>
        <p:nvSpPr>
          <p:cNvPr id="186" name="Google Shape;186;p22"/>
          <p:cNvSpPr/>
          <p:nvPr/>
        </p:nvSpPr>
        <p:spPr>
          <a:xfrm>
            <a:off x="6217425" y="2616750"/>
            <a:ext cx="450000" cy="366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7" name="Google Shape;187;p22"/>
          <p:cNvPicPr preferRelativeResize="0"/>
          <p:nvPr/>
        </p:nvPicPr>
        <p:blipFill>
          <a:blip r:embed="rId4">
            <a:alphaModFix/>
          </a:blip>
          <a:stretch>
            <a:fillRect/>
          </a:stretch>
        </p:blipFill>
        <p:spPr>
          <a:xfrm>
            <a:off x="4559075" y="3121750"/>
            <a:ext cx="3766699" cy="2021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Fine-tune Faster R-CNN and Mask R-CNN</a:t>
            </a:r>
            <a:endParaRPr/>
          </a:p>
        </p:txBody>
      </p:sp>
      <p:sp>
        <p:nvSpPr>
          <p:cNvPr id="193" name="Google Shape;193;p23"/>
          <p:cNvSpPr txBox="1"/>
          <p:nvPr>
            <p:ph idx="1" type="body"/>
          </p:nvPr>
        </p:nvSpPr>
        <p:spPr>
          <a:xfrm>
            <a:off x="330200" y="628525"/>
            <a:ext cx="8483700" cy="3981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Next, we will focus on adding warm-up iterations at the beginning of the training to gradually increase the learning rate from a lower starting point to the predefined base learning rate. This should help with a vanishing / exploding gradients problem.</a:t>
            </a:r>
            <a:endParaRPr sz="1600"/>
          </a:p>
          <a:p>
            <a:pPr indent="0" lvl="0" marL="0" rtl="0" algn="l">
              <a:spcBef>
                <a:spcPts val="1000"/>
              </a:spcBef>
              <a:spcAft>
                <a:spcPts val="0"/>
              </a:spcAft>
              <a:buNone/>
            </a:pPr>
            <a:r>
              <a:rPr lang="es" sz="1600" u="sng"/>
              <a:t>Hyper-parameters</a:t>
            </a:r>
            <a:endParaRPr sz="1600" u="sng"/>
          </a:p>
          <a:p>
            <a:pPr indent="-330200" lvl="0" marL="457200" rtl="0" algn="l">
              <a:spcBef>
                <a:spcPts val="1000"/>
              </a:spcBef>
              <a:spcAft>
                <a:spcPts val="0"/>
              </a:spcAft>
              <a:buSzPts val="1600"/>
              <a:buChar char="●"/>
            </a:pPr>
            <a:r>
              <a:rPr lang="es" sz="1600"/>
              <a:t>Max iters: </a:t>
            </a:r>
            <a:r>
              <a:rPr b="1" lang="es" sz="1600"/>
              <a:t>1500</a:t>
            </a:r>
            <a:endParaRPr b="1" sz="1600"/>
          </a:p>
          <a:p>
            <a:pPr indent="-330200" lvl="0" marL="457200" rtl="0" algn="l">
              <a:spcBef>
                <a:spcPts val="0"/>
              </a:spcBef>
              <a:spcAft>
                <a:spcPts val="0"/>
              </a:spcAft>
              <a:buSzPts val="1600"/>
              <a:buChar char="●"/>
            </a:pPr>
            <a:r>
              <a:rPr lang="es" sz="1600"/>
              <a:t>Batch size: </a:t>
            </a:r>
            <a:r>
              <a:rPr b="1" lang="es" sz="1600"/>
              <a:t>32</a:t>
            </a:r>
            <a:endParaRPr b="1" sz="1600"/>
          </a:p>
          <a:p>
            <a:pPr indent="-330200" lvl="0" marL="457200" rtl="0" algn="l">
              <a:lnSpc>
                <a:spcPct val="115000"/>
              </a:lnSpc>
              <a:spcBef>
                <a:spcPts val="0"/>
              </a:spcBef>
              <a:spcAft>
                <a:spcPts val="0"/>
              </a:spcAft>
              <a:buSzPts val="1600"/>
              <a:buChar char="●"/>
            </a:pPr>
            <a:r>
              <a:rPr lang="es" sz="1600"/>
              <a:t>Images per Batch: </a:t>
            </a:r>
            <a:r>
              <a:rPr b="1" lang="es" sz="1600"/>
              <a:t>16</a:t>
            </a:r>
            <a:endParaRPr b="1" sz="1600"/>
          </a:p>
          <a:p>
            <a:pPr indent="-330200" lvl="0" marL="457200" rtl="0" algn="l">
              <a:lnSpc>
                <a:spcPct val="115000"/>
              </a:lnSpc>
              <a:spcBef>
                <a:spcPts val="0"/>
              </a:spcBef>
              <a:spcAft>
                <a:spcPts val="0"/>
              </a:spcAft>
              <a:buSzPts val="1600"/>
              <a:buChar char="●"/>
            </a:pPr>
            <a:r>
              <a:rPr lang="es" sz="1600"/>
              <a:t>Learning Rate: </a:t>
            </a:r>
            <a:r>
              <a:rPr b="1" lang="es" sz="1600"/>
              <a:t>0.02</a:t>
            </a:r>
            <a:endParaRPr sz="1600"/>
          </a:p>
          <a:p>
            <a:pPr indent="-323850" lvl="0" marL="457200" rtl="0" algn="l">
              <a:spcBef>
                <a:spcPts val="0"/>
              </a:spcBef>
              <a:spcAft>
                <a:spcPts val="0"/>
              </a:spcAft>
              <a:buSzPts val="1500"/>
              <a:buChar char="●"/>
            </a:pPr>
            <a:r>
              <a:rPr b="1" lang="es" sz="1500">
                <a:solidFill>
                  <a:srgbClr val="FF0000"/>
                </a:solidFill>
              </a:rPr>
              <a:t>Warm up by 500 iters by a </a:t>
            </a:r>
            <a:br>
              <a:rPr b="1" lang="es" sz="1500">
                <a:solidFill>
                  <a:srgbClr val="FF0000"/>
                </a:solidFill>
              </a:rPr>
            </a:br>
            <a:r>
              <a:rPr b="1" lang="es" sz="1500">
                <a:solidFill>
                  <a:srgbClr val="FF0000"/>
                </a:solidFill>
              </a:rPr>
              <a:t>factor of 1/500 linear method</a:t>
            </a:r>
            <a:endParaRPr b="1" sz="1500">
              <a:solidFill>
                <a:srgbClr val="FF0000"/>
              </a:solidFill>
            </a:endParaRPr>
          </a:p>
          <a:p>
            <a:pPr indent="0" lvl="0" marL="0" rtl="0" algn="l">
              <a:spcBef>
                <a:spcPts val="1000"/>
              </a:spcBef>
              <a:spcAft>
                <a:spcPts val="0"/>
              </a:spcAft>
              <a:buNone/>
            </a:pPr>
            <a:r>
              <a:t/>
            </a:r>
            <a:endParaRPr sz="1700"/>
          </a:p>
        </p:txBody>
      </p:sp>
      <p:sp>
        <p:nvSpPr>
          <p:cNvPr id="194" name="Google Shape;194;p23"/>
          <p:cNvSpPr txBox="1"/>
          <p:nvPr/>
        </p:nvSpPr>
        <p:spPr>
          <a:xfrm>
            <a:off x="416700" y="3585925"/>
            <a:ext cx="3464700" cy="10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The results are very similar with and without Warm-up, hence we will not consider it as it adds some time complexity during training.</a:t>
            </a:r>
            <a:endParaRPr sz="1600">
              <a:solidFill>
                <a:schemeClr val="dk1"/>
              </a:solidFill>
            </a:endParaRPr>
          </a:p>
        </p:txBody>
      </p:sp>
      <p:pic>
        <p:nvPicPr>
          <p:cNvPr id="195" name="Google Shape;195;p23"/>
          <p:cNvPicPr preferRelativeResize="0"/>
          <p:nvPr/>
        </p:nvPicPr>
        <p:blipFill>
          <a:blip r:embed="rId3">
            <a:alphaModFix/>
          </a:blip>
          <a:stretch>
            <a:fillRect/>
          </a:stretch>
        </p:blipFill>
        <p:spPr>
          <a:xfrm>
            <a:off x="4336475" y="1488275"/>
            <a:ext cx="4061276" cy="3476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Fine-tune Faster R-CNN and Mask R-CNN</a:t>
            </a:r>
            <a:endParaRPr/>
          </a:p>
        </p:txBody>
      </p:sp>
      <p:sp>
        <p:nvSpPr>
          <p:cNvPr id="201" name="Google Shape;201;p24"/>
          <p:cNvSpPr txBox="1"/>
          <p:nvPr>
            <p:ph idx="1" type="body"/>
          </p:nvPr>
        </p:nvSpPr>
        <p:spPr>
          <a:xfrm>
            <a:off x="330200" y="628525"/>
            <a:ext cx="8483700" cy="3981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There is a </a:t>
            </a:r>
            <a:r>
              <a:rPr b="1" lang="es" sz="1600" u="sng"/>
              <a:t>trade-off</a:t>
            </a:r>
            <a:r>
              <a:rPr lang="es" sz="1600"/>
              <a:t> between NMS and Segmentation Score. The lower it is our Score, the more </a:t>
            </a:r>
            <a:r>
              <a:rPr lang="es" sz="1600"/>
              <a:t>aggressive</a:t>
            </a:r>
            <a:r>
              <a:rPr lang="es" sz="1600"/>
              <a:t> will be our model in predicting objects and the more false positives NMS will filter out. Hence, we played with the threshold and obtained better results.</a:t>
            </a:r>
            <a:endParaRPr sz="1600"/>
          </a:p>
          <a:p>
            <a:pPr indent="0" lvl="0" marL="0" rtl="0" algn="l">
              <a:spcBef>
                <a:spcPts val="1000"/>
              </a:spcBef>
              <a:spcAft>
                <a:spcPts val="0"/>
              </a:spcAft>
              <a:buNone/>
            </a:pPr>
            <a:r>
              <a:rPr lang="es" sz="1600" u="sng"/>
              <a:t>Hyper-parameters</a:t>
            </a:r>
            <a:endParaRPr sz="1600" u="sng"/>
          </a:p>
          <a:p>
            <a:pPr indent="-323850" lvl="0" marL="457200" rtl="0" algn="l">
              <a:spcBef>
                <a:spcPts val="1000"/>
              </a:spcBef>
              <a:spcAft>
                <a:spcPts val="0"/>
              </a:spcAft>
              <a:buSzPts val="1500"/>
              <a:buChar char="●"/>
            </a:pPr>
            <a:r>
              <a:rPr lang="es" sz="1500"/>
              <a:t>Max iters: </a:t>
            </a:r>
            <a:r>
              <a:rPr b="1" lang="es" sz="1500"/>
              <a:t>1500</a:t>
            </a:r>
            <a:endParaRPr b="1" sz="1500"/>
          </a:p>
          <a:p>
            <a:pPr indent="-323850" lvl="0" marL="457200" rtl="0" algn="l">
              <a:spcBef>
                <a:spcPts val="0"/>
              </a:spcBef>
              <a:spcAft>
                <a:spcPts val="0"/>
              </a:spcAft>
              <a:buSzPts val="1500"/>
              <a:buChar char="●"/>
            </a:pPr>
            <a:r>
              <a:rPr lang="es" sz="1500"/>
              <a:t>Batch size: </a:t>
            </a:r>
            <a:r>
              <a:rPr b="1" lang="es" sz="1500"/>
              <a:t>32</a:t>
            </a:r>
            <a:endParaRPr b="1" sz="1500"/>
          </a:p>
          <a:p>
            <a:pPr indent="-323850" lvl="0" marL="457200" rtl="0" algn="l">
              <a:lnSpc>
                <a:spcPct val="115000"/>
              </a:lnSpc>
              <a:spcBef>
                <a:spcPts val="0"/>
              </a:spcBef>
              <a:spcAft>
                <a:spcPts val="0"/>
              </a:spcAft>
              <a:buSzPts val="1500"/>
              <a:buChar char="●"/>
            </a:pPr>
            <a:r>
              <a:rPr lang="es" sz="1500"/>
              <a:t>Images per Batch: </a:t>
            </a:r>
            <a:r>
              <a:rPr b="1" lang="es" sz="1500"/>
              <a:t>16</a:t>
            </a:r>
            <a:endParaRPr b="1" sz="1500"/>
          </a:p>
          <a:p>
            <a:pPr indent="-323850" lvl="0" marL="457200" rtl="0" algn="l">
              <a:lnSpc>
                <a:spcPct val="115000"/>
              </a:lnSpc>
              <a:spcBef>
                <a:spcPts val="0"/>
              </a:spcBef>
              <a:spcAft>
                <a:spcPts val="0"/>
              </a:spcAft>
              <a:buSzPts val="1500"/>
              <a:buChar char="●"/>
            </a:pPr>
            <a:r>
              <a:rPr lang="es" sz="1500"/>
              <a:t>Learning Rate: </a:t>
            </a:r>
            <a:r>
              <a:rPr b="1" lang="es" sz="1500">
                <a:solidFill>
                  <a:srgbClr val="000000"/>
                </a:solidFill>
              </a:rPr>
              <a:t>0.02</a:t>
            </a:r>
            <a:endParaRPr sz="1500">
              <a:solidFill>
                <a:srgbClr val="000000"/>
              </a:solidFill>
            </a:endParaRPr>
          </a:p>
          <a:p>
            <a:pPr indent="-323850" lvl="0" marL="457200" rtl="0" algn="l">
              <a:spcBef>
                <a:spcPts val="0"/>
              </a:spcBef>
              <a:spcAft>
                <a:spcPts val="0"/>
              </a:spcAft>
              <a:buSzPts val="1500"/>
              <a:buChar char="●"/>
            </a:pPr>
            <a:r>
              <a:rPr lang="es" sz="1500"/>
              <a:t>Non-Maximum Suppression: </a:t>
            </a:r>
            <a:r>
              <a:rPr b="1" lang="es" sz="1500">
                <a:solidFill>
                  <a:srgbClr val="FF0000"/>
                </a:solidFill>
              </a:rPr>
              <a:t>0.75</a:t>
            </a:r>
            <a:endParaRPr b="1" sz="1500">
              <a:solidFill>
                <a:srgbClr val="FF0000"/>
              </a:solidFill>
            </a:endParaRPr>
          </a:p>
          <a:p>
            <a:pPr indent="-323850" lvl="0" marL="457200" rtl="0" algn="l">
              <a:spcBef>
                <a:spcPts val="0"/>
              </a:spcBef>
              <a:spcAft>
                <a:spcPts val="0"/>
              </a:spcAft>
              <a:buSzPts val="1500"/>
              <a:buChar char="●"/>
            </a:pPr>
            <a:r>
              <a:rPr lang="es" sz="1500"/>
              <a:t>Segmentation Score: </a:t>
            </a:r>
            <a:r>
              <a:rPr b="1" lang="es" sz="1500">
                <a:solidFill>
                  <a:srgbClr val="FF0000"/>
                </a:solidFill>
              </a:rPr>
              <a:t>0.25</a:t>
            </a:r>
            <a:endParaRPr b="1" sz="1500">
              <a:solidFill>
                <a:srgbClr val="FF0000"/>
              </a:solidFill>
            </a:endParaRPr>
          </a:p>
          <a:p>
            <a:pPr indent="0" lvl="0" marL="0" rtl="0" algn="l">
              <a:spcBef>
                <a:spcPts val="1000"/>
              </a:spcBef>
              <a:spcAft>
                <a:spcPts val="0"/>
              </a:spcAft>
              <a:buNone/>
            </a:pPr>
            <a:r>
              <a:t/>
            </a:r>
            <a:endParaRPr sz="1700"/>
          </a:p>
        </p:txBody>
      </p:sp>
      <p:pic>
        <p:nvPicPr>
          <p:cNvPr id="202" name="Google Shape;202;p24"/>
          <p:cNvPicPr preferRelativeResize="0"/>
          <p:nvPr/>
        </p:nvPicPr>
        <p:blipFill>
          <a:blip r:embed="rId3">
            <a:alphaModFix/>
          </a:blip>
          <a:stretch>
            <a:fillRect/>
          </a:stretch>
        </p:blipFill>
        <p:spPr>
          <a:xfrm>
            <a:off x="720975" y="3534525"/>
            <a:ext cx="2614776" cy="1204975"/>
          </a:xfrm>
          <a:prstGeom prst="rect">
            <a:avLst/>
          </a:prstGeom>
          <a:noFill/>
          <a:ln>
            <a:noFill/>
          </a:ln>
        </p:spPr>
      </p:pic>
      <p:pic>
        <p:nvPicPr>
          <p:cNvPr id="203" name="Google Shape;203;p24"/>
          <p:cNvPicPr preferRelativeResize="0"/>
          <p:nvPr/>
        </p:nvPicPr>
        <p:blipFill>
          <a:blip r:embed="rId4">
            <a:alphaModFix/>
          </a:blip>
          <a:stretch>
            <a:fillRect/>
          </a:stretch>
        </p:blipFill>
        <p:spPr>
          <a:xfrm>
            <a:off x="4498300" y="1663850"/>
            <a:ext cx="4463062" cy="228875"/>
          </a:xfrm>
          <a:prstGeom prst="rect">
            <a:avLst/>
          </a:prstGeom>
          <a:noFill/>
          <a:ln>
            <a:noFill/>
          </a:ln>
        </p:spPr>
      </p:pic>
      <p:pic>
        <p:nvPicPr>
          <p:cNvPr id="204" name="Google Shape;204;p24"/>
          <p:cNvPicPr preferRelativeResize="0"/>
          <p:nvPr/>
        </p:nvPicPr>
        <p:blipFill>
          <a:blip r:embed="rId5">
            <a:alphaModFix/>
          </a:blip>
          <a:stretch>
            <a:fillRect/>
          </a:stretch>
        </p:blipFill>
        <p:spPr>
          <a:xfrm>
            <a:off x="3709025" y="1953825"/>
            <a:ext cx="2692374" cy="2955201"/>
          </a:xfrm>
          <a:prstGeom prst="rect">
            <a:avLst/>
          </a:prstGeom>
          <a:noFill/>
          <a:ln>
            <a:noFill/>
          </a:ln>
        </p:spPr>
      </p:pic>
      <p:pic>
        <p:nvPicPr>
          <p:cNvPr id="205" name="Google Shape;205;p24"/>
          <p:cNvPicPr preferRelativeResize="0"/>
          <p:nvPr/>
        </p:nvPicPr>
        <p:blipFill>
          <a:blip r:embed="rId6">
            <a:alphaModFix/>
          </a:blip>
          <a:stretch>
            <a:fillRect/>
          </a:stretch>
        </p:blipFill>
        <p:spPr>
          <a:xfrm>
            <a:off x="6468675" y="1953825"/>
            <a:ext cx="2614775" cy="296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5"/>
          <p:cNvPicPr preferRelativeResize="0"/>
          <p:nvPr/>
        </p:nvPicPr>
        <p:blipFill>
          <a:blip r:embed="rId3">
            <a:alphaModFix/>
          </a:blip>
          <a:stretch>
            <a:fillRect/>
          </a:stretch>
        </p:blipFill>
        <p:spPr>
          <a:xfrm>
            <a:off x="4572000" y="1247125"/>
            <a:ext cx="4541151" cy="3259701"/>
          </a:xfrm>
          <a:prstGeom prst="rect">
            <a:avLst/>
          </a:prstGeom>
          <a:noFill/>
          <a:ln>
            <a:noFill/>
          </a:ln>
        </p:spPr>
      </p:pic>
      <p:sp>
        <p:nvSpPr>
          <p:cNvPr id="211" name="Google Shape;211;p2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Fine-tune Faster R-CNN and Mask R-CNN</a:t>
            </a:r>
            <a:endParaRPr/>
          </a:p>
        </p:txBody>
      </p:sp>
      <p:sp>
        <p:nvSpPr>
          <p:cNvPr id="212" name="Google Shape;212;p25"/>
          <p:cNvSpPr txBox="1"/>
          <p:nvPr>
            <p:ph idx="1" type="body"/>
          </p:nvPr>
        </p:nvSpPr>
        <p:spPr>
          <a:xfrm>
            <a:off x="330150" y="579675"/>
            <a:ext cx="8483700" cy="4087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300"/>
              <a:t>On Faster R-CNN we followed a similar </a:t>
            </a:r>
            <a:r>
              <a:rPr lang="es" sz="1300"/>
              <a:t>procedure</a:t>
            </a:r>
            <a:r>
              <a:rPr lang="es" sz="1300"/>
              <a:t> as we just did with Mask R-CNN, we had to lower the Images per batch so that it fit our resources, also note that it takes more time complexity the latter both on training and on inference.</a:t>
            </a:r>
            <a:endParaRPr sz="1300"/>
          </a:p>
        </p:txBody>
      </p:sp>
      <p:pic>
        <p:nvPicPr>
          <p:cNvPr id="213" name="Google Shape;213;p25"/>
          <p:cNvPicPr preferRelativeResize="0"/>
          <p:nvPr/>
        </p:nvPicPr>
        <p:blipFill rotWithShape="1">
          <a:blip r:embed="rId4">
            <a:alphaModFix/>
          </a:blip>
          <a:srcRect b="4021" l="0" r="0" t="0"/>
          <a:stretch/>
        </p:blipFill>
        <p:spPr>
          <a:xfrm>
            <a:off x="30850" y="1247125"/>
            <a:ext cx="4541151" cy="3128483"/>
          </a:xfrm>
          <a:prstGeom prst="rect">
            <a:avLst/>
          </a:prstGeom>
          <a:noFill/>
          <a:ln>
            <a:noFill/>
          </a:ln>
        </p:spPr>
      </p:pic>
      <p:sp>
        <p:nvSpPr>
          <p:cNvPr id="214" name="Google Shape;214;p25"/>
          <p:cNvSpPr txBox="1"/>
          <p:nvPr/>
        </p:nvSpPr>
        <p:spPr>
          <a:xfrm>
            <a:off x="193225" y="4375600"/>
            <a:ext cx="4378800" cy="492600"/>
          </a:xfrm>
          <a:prstGeom prst="rect">
            <a:avLst/>
          </a:prstGeom>
          <a:no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360"/>
              </a:spcBef>
              <a:spcAft>
                <a:spcPts val="1000"/>
              </a:spcAft>
              <a:buNone/>
            </a:pPr>
            <a:r>
              <a:rPr lang="es" sz="1000">
                <a:solidFill>
                  <a:schemeClr val="dk1"/>
                </a:solidFill>
              </a:rPr>
              <a:t>Max iters: </a:t>
            </a:r>
            <a:r>
              <a:rPr b="1" lang="es" sz="1000">
                <a:solidFill>
                  <a:schemeClr val="dk1"/>
                </a:solidFill>
              </a:rPr>
              <a:t>1500, </a:t>
            </a:r>
            <a:r>
              <a:rPr lang="es" sz="1000">
                <a:solidFill>
                  <a:schemeClr val="dk1"/>
                </a:solidFill>
              </a:rPr>
              <a:t>Batch size: </a:t>
            </a:r>
            <a:r>
              <a:rPr b="1" lang="es" sz="1000">
                <a:solidFill>
                  <a:schemeClr val="dk1"/>
                </a:solidFill>
              </a:rPr>
              <a:t>32, </a:t>
            </a:r>
            <a:r>
              <a:rPr lang="es" sz="1000">
                <a:solidFill>
                  <a:schemeClr val="dk1"/>
                </a:solidFill>
              </a:rPr>
              <a:t>Images per Batch: </a:t>
            </a:r>
            <a:r>
              <a:rPr b="1" lang="es" sz="1000">
                <a:solidFill>
                  <a:schemeClr val="dk1"/>
                </a:solidFill>
              </a:rPr>
              <a:t>16, </a:t>
            </a:r>
            <a:r>
              <a:rPr lang="es" sz="1000">
                <a:solidFill>
                  <a:schemeClr val="dk1"/>
                </a:solidFill>
              </a:rPr>
              <a:t>Learning Rate: </a:t>
            </a:r>
            <a:r>
              <a:rPr b="1" lang="es" sz="1000">
                <a:solidFill>
                  <a:schemeClr val="dk1"/>
                </a:solidFill>
              </a:rPr>
              <a:t>0.02</a:t>
            </a:r>
            <a:r>
              <a:rPr lang="es" sz="1000">
                <a:solidFill>
                  <a:schemeClr val="dk1"/>
                </a:solidFill>
              </a:rPr>
              <a:t>, </a:t>
            </a:r>
            <a:r>
              <a:rPr lang="es" sz="1000">
                <a:solidFill>
                  <a:schemeClr val="dk1"/>
                </a:solidFill>
              </a:rPr>
              <a:t>Non-Maximum Suppression: </a:t>
            </a:r>
            <a:r>
              <a:rPr b="1" lang="es" sz="1000">
                <a:solidFill>
                  <a:schemeClr val="dk1"/>
                </a:solidFill>
              </a:rPr>
              <a:t>0.75, </a:t>
            </a:r>
            <a:r>
              <a:rPr lang="es" sz="1000">
                <a:solidFill>
                  <a:schemeClr val="dk1"/>
                </a:solidFill>
              </a:rPr>
              <a:t>Segmentation Score: </a:t>
            </a:r>
            <a:r>
              <a:rPr b="1" lang="es" sz="1000">
                <a:solidFill>
                  <a:schemeClr val="dk1"/>
                </a:solidFill>
              </a:rPr>
              <a:t>0.25</a:t>
            </a:r>
            <a:endParaRPr sz="1000">
              <a:solidFill>
                <a:schemeClr val="dk1"/>
              </a:solidFill>
            </a:endParaRPr>
          </a:p>
        </p:txBody>
      </p:sp>
      <p:sp>
        <p:nvSpPr>
          <p:cNvPr id="215" name="Google Shape;215;p25"/>
          <p:cNvSpPr txBox="1"/>
          <p:nvPr/>
        </p:nvSpPr>
        <p:spPr>
          <a:xfrm>
            <a:off x="4807850" y="4375600"/>
            <a:ext cx="4260000" cy="492600"/>
          </a:xfrm>
          <a:prstGeom prst="rect">
            <a:avLst/>
          </a:prstGeom>
          <a:solidFill>
            <a:schemeClr val="lt1"/>
          </a:solid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360"/>
              </a:spcBef>
              <a:spcAft>
                <a:spcPts val="1000"/>
              </a:spcAft>
              <a:buNone/>
            </a:pPr>
            <a:r>
              <a:rPr lang="es" sz="1000">
                <a:solidFill>
                  <a:schemeClr val="dk1"/>
                </a:solidFill>
              </a:rPr>
              <a:t>Max iters: </a:t>
            </a:r>
            <a:r>
              <a:rPr b="1" lang="es" sz="1000">
                <a:solidFill>
                  <a:schemeClr val="dk1"/>
                </a:solidFill>
              </a:rPr>
              <a:t>1500, </a:t>
            </a:r>
            <a:r>
              <a:rPr lang="es" sz="1000">
                <a:solidFill>
                  <a:schemeClr val="dk1"/>
                </a:solidFill>
              </a:rPr>
              <a:t>Batch size: </a:t>
            </a:r>
            <a:r>
              <a:rPr b="1" lang="es" sz="1000">
                <a:solidFill>
                  <a:schemeClr val="dk1"/>
                </a:solidFill>
              </a:rPr>
              <a:t>32, </a:t>
            </a:r>
            <a:r>
              <a:rPr lang="es" sz="1000">
                <a:solidFill>
                  <a:schemeClr val="dk1"/>
                </a:solidFill>
              </a:rPr>
              <a:t>Images per Batch: </a:t>
            </a:r>
            <a:r>
              <a:rPr b="1" lang="es" sz="1000">
                <a:solidFill>
                  <a:schemeClr val="dk1"/>
                </a:solidFill>
              </a:rPr>
              <a:t>10</a:t>
            </a:r>
            <a:r>
              <a:rPr b="1" lang="es" sz="1000">
                <a:solidFill>
                  <a:schemeClr val="dk1"/>
                </a:solidFill>
              </a:rPr>
              <a:t>, </a:t>
            </a:r>
            <a:r>
              <a:rPr lang="es" sz="1000">
                <a:solidFill>
                  <a:schemeClr val="dk1"/>
                </a:solidFill>
              </a:rPr>
              <a:t>Learning Rate: </a:t>
            </a:r>
            <a:r>
              <a:rPr b="1" lang="es" sz="1000">
                <a:solidFill>
                  <a:schemeClr val="dk1"/>
                </a:solidFill>
              </a:rPr>
              <a:t>0.002</a:t>
            </a:r>
            <a:r>
              <a:rPr lang="es" sz="1000">
                <a:solidFill>
                  <a:schemeClr val="dk1"/>
                </a:solidFill>
              </a:rPr>
              <a:t>, Non-Maximum Suppression: </a:t>
            </a:r>
            <a:r>
              <a:rPr b="1" lang="es" sz="1000">
                <a:solidFill>
                  <a:schemeClr val="dk1"/>
                </a:solidFill>
              </a:rPr>
              <a:t>0.7</a:t>
            </a:r>
            <a:r>
              <a:rPr b="1" lang="es" sz="1000">
                <a:solidFill>
                  <a:schemeClr val="dk1"/>
                </a:solidFill>
              </a:rPr>
              <a:t>, </a:t>
            </a:r>
            <a:r>
              <a:rPr lang="es" sz="1000">
                <a:solidFill>
                  <a:schemeClr val="dk1"/>
                </a:solidFill>
              </a:rPr>
              <a:t>Segmentation Score: </a:t>
            </a:r>
            <a:r>
              <a:rPr b="1" lang="es" sz="1000">
                <a:solidFill>
                  <a:schemeClr val="dk1"/>
                </a:solidFill>
              </a:rPr>
              <a:t>0.3</a:t>
            </a:r>
            <a:endParaRPr sz="1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 sz="2400">
                <a:solidFill>
                  <a:schemeClr val="accent2"/>
                </a:solidFill>
              </a:rPr>
              <a:t>Task f.2 (Optional): </a:t>
            </a:r>
            <a:r>
              <a:rPr lang="es" sz="1600">
                <a:solidFill>
                  <a:schemeClr val="accent2"/>
                </a:solidFill>
              </a:rPr>
              <a:t>Apply pre-trainedMaskRCNNorFasterRCNNon COCO in Out-ofContext Dataset.</a:t>
            </a:r>
            <a:endParaRPr sz="1600"/>
          </a:p>
        </p:txBody>
      </p:sp>
      <p:sp>
        <p:nvSpPr>
          <p:cNvPr id="221" name="Google Shape;221;p26"/>
          <p:cNvSpPr txBox="1"/>
          <p:nvPr>
            <p:ph idx="1" type="body"/>
          </p:nvPr>
        </p:nvSpPr>
        <p:spPr>
          <a:xfrm>
            <a:off x="330200" y="781050"/>
            <a:ext cx="8483700" cy="11988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400"/>
              <a:t>Now we are going to work with some special images. These images contains objects in in scenes that are not their “natural habitat”. The CNN has several techniques that employs the relation between labels to </a:t>
            </a:r>
            <a:r>
              <a:rPr lang="es" sz="1400"/>
              <a:t>assign</a:t>
            </a:r>
            <a:r>
              <a:rPr lang="es" sz="1400"/>
              <a:t> a class to an object, for instance if the model recognizes the class ‘clouds’ and there are another object that is similar to a plane, but the confidence is not too high the model will prioritize ‘plane’ class over others only because is rounded by clouds. Let’s see how it works using </a:t>
            </a:r>
            <a:r>
              <a:rPr b="1" lang="es" sz="1400" u="sng">
                <a:solidFill>
                  <a:srgbClr val="287D7D"/>
                </a:solidFill>
              </a:rPr>
              <a:t>MASK RCNN</a:t>
            </a:r>
            <a:r>
              <a:rPr lang="es" sz="1400"/>
              <a:t>:</a:t>
            </a:r>
            <a:endParaRPr sz="1400"/>
          </a:p>
        </p:txBody>
      </p:sp>
      <p:pic>
        <p:nvPicPr>
          <p:cNvPr id="222" name="Google Shape;222;p26"/>
          <p:cNvPicPr preferRelativeResize="0"/>
          <p:nvPr/>
        </p:nvPicPr>
        <p:blipFill>
          <a:blip r:embed="rId3">
            <a:alphaModFix/>
          </a:blip>
          <a:stretch>
            <a:fillRect/>
          </a:stretch>
        </p:blipFill>
        <p:spPr>
          <a:xfrm>
            <a:off x="2909200" y="2344738"/>
            <a:ext cx="2202225" cy="1946150"/>
          </a:xfrm>
          <a:prstGeom prst="rect">
            <a:avLst/>
          </a:prstGeom>
          <a:noFill/>
          <a:ln>
            <a:noFill/>
          </a:ln>
        </p:spPr>
      </p:pic>
      <p:pic>
        <p:nvPicPr>
          <p:cNvPr id="223" name="Google Shape;223;p26"/>
          <p:cNvPicPr preferRelativeResize="0"/>
          <p:nvPr/>
        </p:nvPicPr>
        <p:blipFill>
          <a:blip r:embed="rId4">
            <a:alphaModFix/>
          </a:blip>
          <a:stretch>
            <a:fillRect/>
          </a:stretch>
        </p:blipFill>
        <p:spPr>
          <a:xfrm>
            <a:off x="379350" y="2343924"/>
            <a:ext cx="2202225" cy="1947775"/>
          </a:xfrm>
          <a:prstGeom prst="rect">
            <a:avLst/>
          </a:prstGeom>
          <a:noFill/>
          <a:ln>
            <a:noFill/>
          </a:ln>
        </p:spPr>
      </p:pic>
      <p:sp>
        <p:nvSpPr>
          <p:cNvPr id="224" name="Google Shape;224;p26"/>
          <p:cNvSpPr/>
          <p:nvPr/>
        </p:nvSpPr>
        <p:spPr>
          <a:xfrm>
            <a:off x="1063850" y="3506075"/>
            <a:ext cx="462600" cy="4797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5" name="Google Shape;225;p26"/>
          <p:cNvCxnSpPr/>
          <p:nvPr/>
        </p:nvCxnSpPr>
        <p:spPr>
          <a:xfrm flipH="1" rot="10800000">
            <a:off x="1526450" y="3737525"/>
            <a:ext cx="2072100" cy="8400"/>
          </a:xfrm>
          <a:prstGeom prst="straightConnector1">
            <a:avLst/>
          </a:prstGeom>
          <a:noFill/>
          <a:ln cap="flat" cmpd="sng" w="19050">
            <a:solidFill>
              <a:srgbClr val="FFFF00"/>
            </a:solidFill>
            <a:prstDash val="solid"/>
            <a:round/>
            <a:headEnd len="med" w="med" type="none"/>
            <a:tailEnd len="med" w="med" type="triangle"/>
          </a:ln>
        </p:spPr>
      </p:cxnSp>
      <p:sp>
        <p:nvSpPr>
          <p:cNvPr id="226" name="Google Shape;226;p26"/>
          <p:cNvSpPr txBox="1"/>
          <p:nvPr/>
        </p:nvSpPr>
        <p:spPr>
          <a:xfrm>
            <a:off x="5300775" y="2457413"/>
            <a:ext cx="3635700" cy="1720800"/>
          </a:xfrm>
          <a:prstGeom prst="rect">
            <a:avLst/>
          </a:prstGeom>
          <a:solidFill>
            <a:schemeClr val="accent3"/>
          </a:solidFill>
          <a:ln cap="flat" cmpd="sng" w="9525">
            <a:solidFill>
              <a:srgbClr val="287D7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As we can see, all the ‘normal’ objects has been well classified but the computer not. Moreover, instead a computer has labeled a handbag with a 89% of confidence. It is a logical result because usually when there is an </a:t>
            </a:r>
            <a:r>
              <a:rPr lang="es">
                <a:solidFill>
                  <a:schemeClr val="dk1"/>
                </a:solidFill>
              </a:rPr>
              <a:t>object</a:t>
            </a:r>
            <a:r>
              <a:rPr lang="es">
                <a:solidFill>
                  <a:schemeClr val="dk1"/>
                </a:solidFill>
              </a:rPr>
              <a:t> in a person’s hand hanging it is usually a bag.</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 sz="2400">
                <a:solidFill>
                  <a:schemeClr val="accent2"/>
                </a:solidFill>
              </a:rPr>
              <a:t>Task f.2 (Optional): </a:t>
            </a:r>
            <a:r>
              <a:rPr lang="es" sz="1600">
                <a:solidFill>
                  <a:schemeClr val="accent2"/>
                </a:solidFill>
              </a:rPr>
              <a:t>Apply pre-trainedMaskRCNNorFasterRCNNon COCO in Out-ofContext Dataset.</a:t>
            </a:r>
            <a:endParaRPr/>
          </a:p>
        </p:txBody>
      </p:sp>
      <p:sp>
        <p:nvSpPr>
          <p:cNvPr id="232" name="Google Shape;232;p27"/>
          <p:cNvSpPr txBox="1"/>
          <p:nvPr>
            <p:ph idx="1" type="body"/>
          </p:nvPr>
        </p:nvSpPr>
        <p:spPr>
          <a:xfrm>
            <a:off x="330200" y="732538"/>
            <a:ext cx="3342300" cy="440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700" u="sng">
                <a:solidFill>
                  <a:schemeClr val="accent2"/>
                </a:solidFill>
              </a:rPr>
              <a:t>Well classified images:</a:t>
            </a:r>
            <a:endParaRPr b="1" sz="1700" u="sng">
              <a:solidFill>
                <a:schemeClr val="accent2"/>
              </a:solidFill>
            </a:endParaRPr>
          </a:p>
        </p:txBody>
      </p:sp>
      <p:pic>
        <p:nvPicPr>
          <p:cNvPr id="233" name="Google Shape;233;p27"/>
          <p:cNvPicPr preferRelativeResize="0"/>
          <p:nvPr/>
        </p:nvPicPr>
        <p:blipFill>
          <a:blip r:embed="rId3">
            <a:alphaModFix/>
          </a:blip>
          <a:stretch>
            <a:fillRect/>
          </a:stretch>
        </p:blipFill>
        <p:spPr>
          <a:xfrm>
            <a:off x="154150" y="1110150"/>
            <a:ext cx="2966297" cy="2314925"/>
          </a:xfrm>
          <a:prstGeom prst="rect">
            <a:avLst/>
          </a:prstGeom>
          <a:noFill/>
          <a:ln cap="flat" cmpd="sng" w="9525">
            <a:solidFill>
              <a:schemeClr val="dk1"/>
            </a:solidFill>
            <a:prstDash val="solid"/>
            <a:round/>
            <a:headEnd len="sm" w="sm" type="none"/>
            <a:tailEnd len="sm" w="sm" type="none"/>
          </a:ln>
        </p:spPr>
      </p:pic>
      <p:pic>
        <p:nvPicPr>
          <p:cNvPr id="234" name="Google Shape;234;p27"/>
          <p:cNvPicPr preferRelativeResize="0"/>
          <p:nvPr/>
        </p:nvPicPr>
        <p:blipFill>
          <a:blip r:embed="rId4">
            <a:alphaModFix/>
          </a:blip>
          <a:stretch>
            <a:fillRect/>
          </a:stretch>
        </p:blipFill>
        <p:spPr>
          <a:xfrm>
            <a:off x="3224575" y="1110150"/>
            <a:ext cx="3086602" cy="2314926"/>
          </a:xfrm>
          <a:prstGeom prst="rect">
            <a:avLst/>
          </a:prstGeom>
          <a:noFill/>
          <a:ln cap="flat" cmpd="sng" w="9525">
            <a:solidFill>
              <a:schemeClr val="dk1"/>
            </a:solidFill>
            <a:prstDash val="solid"/>
            <a:round/>
            <a:headEnd len="sm" w="sm" type="none"/>
            <a:tailEnd len="sm" w="sm" type="none"/>
          </a:ln>
        </p:spPr>
      </p:pic>
      <p:pic>
        <p:nvPicPr>
          <p:cNvPr id="235" name="Google Shape;235;p27"/>
          <p:cNvPicPr preferRelativeResize="0"/>
          <p:nvPr/>
        </p:nvPicPr>
        <p:blipFill>
          <a:blip r:embed="rId5">
            <a:alphaModFix/>
          </a:blip>
          <a:stretch>
            <a:fillRect/>
          </a:stretch>
        </p:blipFill>
        <p:spPr>
          <a:xfrm>
            <a:off x="6415302" y="824729"/>
            <a:ext cx="2620523" cy="3494031"/>
          </a:xfrm>
          <a:prstGeom prst="rect">
            <a:avLst/>
          </a:prstGeom>
          <a:noFill/>
          <a:ln cap="flat" cmpd="sng" w="9525">
            <a:solidFill>
              <a:schemeClr val="dk1"/>
            </a:solidFill>
            <a:prstDash val="solid"/>
            <a:round/>
            <a:headEnd len="sm" w="sm" type="none"/>
            <a:tailEnd len="sm" w="sm" type="none"/>
          </a:ln>
        </p:spPr>
      </p:pic>
      <p:sp>
        <p:nvSpPr>
          <p:cNvPr id="236" name="Google Shape;236;p27"/>
          <p:cNvSpPr/>
          <p:nvPr/>
        </p:nvSpPr>
        <p:spPr>
          <a:xfrm>
            <a:off x="3515350" y="1637400"/>
            <a:ext cx="508800" cy="3516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7" name="Google Shape;237;p27"/>
          <p:cNvCxnSpPr>
            <a:stCxn id="236" idx="4"/>
          </p:cNvCxnSpPr>
          <p:nvPr/>
        </p:nvCxnSpPr>
        <p:spPr>
          <a:xfrm flipH="1">
            <a:off x="3182350" y="1989000"/>
            <a:ext cx="587400" cy="1813200"/>
          </a:xfrm>
          <a:prstGeom prst="straightConnector1">
            <a:avLst/>
          </a:prstGeom>
          <a:noFill/>
          <a:ln cap="flat" cmpd="sng" w="28575">
            <a:solidFill>
              <a:srgbClr val="00FF00"/>
            </a:solidFill>
            <a:prstDash val="solid"/>
            <a:round/>
            <a:headEnd len="med" w="med" type="none"/>
            <a:tailEnd len="med" w="med" type="triangle"/>
          </a:ln>
        </p:spPr>
      </p:cxnSp>
      <p:sp>
        <p:nvSpPr>
          <p:cNvPr id="238" name="Google Shape;238;p27"/>
          <p:cNvSpPr txBox="1"/>
          <p:nvPr/>
        </p:nvSpPr>
        <p:spPr>
          <a:xfrm>
            <a:off x="388550" y="3866875"/>
            <a:ext cx="5809500" cy="795600"/>
          </a:xfrm>
          <a:prstGeom prst="rect">
            <a:avLst/>
          </a:prstGeom>
          <a:solidFill>
            <a:srgbClr val="D9EAD3"/>
          </a:solidFill>
          <a:ln cap="flat" cmpd="sng" w="9525">
            <a:solidFill>
              <a:srgbClr val="287D7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Despite the corrected label, the confidence percentage is lower than the rest of the image, (being all the car visible in a big size), only for being in the sky of the image</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 sz="2400">
                <a:solidFill>
                  <a:schemeClr val="accent2"/>
                </a:solidFill>
              </a:rPr>
              <a:t>Task f.2 (Optional): </a:t>
            </a:r>
            <a:r>
              <a:rPr lang="es" sz="1600">
                <a:solidFill>
                  <a:schemeClr val="accent2"/>
                </a:solidFill>
              </a:rPr>
              <a:t>Apply pre-trainedMaskRCNNorFasterRCNNon COCO in Out-ofContext Dataset.</a:t>
            </a:r>
            <a:endParaRPr/>
          </a:p>
        </p:txBody>
      </p:sp>
      <p:sp>
        <p:nvSpPr>
          <p:cNvPr id="244" name="Google Shape;244;p28"/>
          <p:cNvSpPr txBox="1"/>
          <p:nvPr>
            <p:ph idx="1" type="body"/>
          </p:nvPr>
        </p:nvSpPr>
        <p:spPr>
          <a:xfrm>
            <a:off x="330200" y="781050"/>
            <a:ext cx="2815200" cy="479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es" sz="1700" u="sng">
                <a:solidFill>
                  <a:schemeClr val="accent2"/>
                </a:solidFill>
              </a:rPr>
              <a:t>Wrong</a:t>
            </a:r>
            <a:r>
              <a:rPr b="1" lang="es" sz="1700" u="sng">
                <a:solidFill>
                  <a:schemeClr val="accent2"/>
                </a:solidFill>
              </a:rPr>
              <a:t> classified images:</a:t>
            </a:r>
            <a:endParaRPr/>
          </a:p>
        </p:txBody>
      </p:sp>
      <p:pic>
        <p:nvPicPr>
          <p:cNvPr id="245" name="Google Shape;245;p28"/>
          <p:cNvPicPr preferRelativeResize="0"/>
          <p:nvPr/>
        </p:nvPicPr>
        <p:blipFill>
          <a:blip r:embed="rId3">
            <a:alphaModFix/>
          </a:blip>
          <a:stretch>
            <a:fillRect/>
          </a:stretch>
        </p:blipFill>
        <p:spPr>
          <a:xfrm>
            <a:off x="3334725" y="1230924"/>
            <a:ext cx="2815200" cy="1710113"/>
          </a:xfrm>
          <a:prstGeom prst="rect">
            <a:avLst/>
          </a:prstGeom>
          <a:noFill/>
          <a:ln>
            <a:noFill/>
          </a:ln>
        </p:spPr>
      </p:pic>
      <p:sp>
        <p:nvSpPr>
          <p:cNvPr id="246" name="Google Shape;246;p28"/>
          <p:cNvSpPr/>
          <p:nvPr/>
        </p:nvSpPr>
        <p:spPr>
          <a:xfrm>
            <a:off x="4902975" y="1285875"/>
            <a:ext cx="1378500" cy="1285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8"/>
          <p:cNvSpPr txBox="1"/>
          <p:nvPr/>
        </p:nvSpPr>
        <p:spPr>
          <a:xfrm>
            <a:off x="6466375" y="1156375"/>
            <a:ext cx="2100000" cy="1822500"/>
          </a:xfrm>
          <a:prstGeom prst="rect">
            <a:avLst/>
          </a:prstGeom>
          <a:solidFill>
            <a:srgbClr val="EA9999"/>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The model recognizes an animal shape, and how the most common animal that is usually near the human in the living room is the dog, it classifies the cow as one.</a:t>
            </a:r>
            <a:endParaRPr>
              <a:solidFill>
                <a:schemeClr val="dk1"/>
              </a:solidFill>
            </a:endParaRPr>
          </a:p>
        </p:txBody>
      </p:sp>
      <p:pic>
        <p:nvPicPr>
          <p:cNvPr id="248" name="Google Shape;248;p28"/>
          <p:cNvPicPr preferRelativeResize="0"/>
          <p:nvPr/>
        </p:nvPicPr>
        <p:blipFill>
          <a:blip r:embed="rId4">
            <a:alphaModFix/>
          </a:blip>
          <a:stretch>
            <a:fillRect/>
          </a:stretch>
        </p:blipFill>
        <p:spPr>
          <a:xfrm>
            <a:off x="568725" y="1230925"/>
            <a:ext cx="2227374" cy="2155598"/>
          </a:xfrm>
          <a:prstGeom prst="rect">
            <a:avLst/>
          </a:prstGeom>
          <a:noFill/>
          <a:ln>
            <a:noFill/>
          </a:ln>
        </p:spPr>
      </p:pic>
      <p:sp>
        <p:nvSpPr>
          <p:cNvPr id="249" name="Google Shape;249;p28"/>
          <p:cNvSpPr txBox="1"/>
          <p:nvPr/>
        </p:nvSpPr>
        <p:spPr>
          <a:xfrm>
            <a:off x="549150" y="3459800"/>
            <a:ext cx="2266500" cy="1369200"/>
          </a:xfrm>
          <a:prstGeom prst="rect">
            <a:avLst/>
          </a:prstGeom>
          <a:solidFill>
            <a:srgbClr val="EA9999"/>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Despite the full visibility of a standard chair the model does not recognize it only because of its size </a:t>
            </a:r>
            <a:r>
              <a:rPr lang="es">
                <a:solidFill>
                  <a:schemeClr val="dk1"/>
                </a:solidFill>
              </a:rPr>
              <a:t>compared</a:t>
            </a:r>
            <a:r>
              <a:rPr lang="es">
                <a:solidFill>
                  <a:schemeClr val="dk1"/>
                </a:solidFill>
              </a:rPr>
              <a:t> with a car or a motorbike</a:t>
            </a:r>
            <a:endParaRPr>
              <a:solidFill>
                <a:schemeClr val="dk1"/>
              </a:solidFill>
            </a:endParaRPr>
          </a:p>
        </p:txBody>
      </p:sp>
      <p:pic>
        <p:nvPicPr>
          <p:cNvPr id="250" name="Google Shape;250;p28"/>
          <p:cNvPicPr preferRelativeResize="0"/>
          <p:nvPr/>
        </p:nvPicPr>
        <p:blipFill>
          <a:blip r:embed="rId5">
            <a:alphaModFix/>
          </a:blip>
          <a:stretch>
            <a:fillRect/>
          </a:stretch>
        </p:blipFill>
        <p:spPr>
          <a:xfrm>
            <a:off x="3310637" y="3167650"/>
            <a:ext cx="2863375" cy="1610675"/>
          </a:xfrm>
          <a:prstGeom prst="rect">
            <a:avLst/>
          </a:prstGeom>
          <a:noFill/>
          <a:ln>
            <a:noFill/>
          </a:ln>
        </p:spPr>
      </p:pic>
      <p:sp>
        <p:nvSpPr>
          <p:cNvPr id="251" name="Google Shape;251;p28"/>
          <p:cNvSpPr txBox="1"/>
          <p:nvPr/>
        </p:nvSpPr>
        <p:spPr>
          <a:xfrm>
            <a:off x="6466375" y="3117550"/>
            <a:ext cx="2100000" cy="1878000"/>
          </a:xfrm>
          <a:prstGeom prst="rect">
            <a:avLst/>
          </a:prstGeom>
          <a:solidFill>
            <a:srgbClr val="EA9999"/>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The model classifies a F1 car like an airplane with </a:t>
            </a:r>
            <a:r>
              <a:rPr lang="es" u="sng">
                <a:solidFill>
                  <a:schemeClr val="dk1"/>
                </a:solidFill>
              </a:rPr>
              <a:t>97% of confidence</a:t>
            </a:r>
            <a:r>
              <a:rPr lang="es">
                <a:solidFill>
                  <a:schemeClr val="dk1"/>
                </a:solidFill>
              </a:rPr>
              <a:t>, because it is upside down and over the people. This is a proof of the importance of the neighbour labels.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9"/>
          <p:cNvPicPr preferRelativeResize="0"/>
          <p:nvPr/>
        </p:nvPicPr>
        <p:blipFill>
          <a:blip r:embed="rId3">
            <a:alphaModFix/>
          </a:blip>
          <a:stretch>
            <a:fillRect/>
          </a:stretch>
        </p:blipFill>
        <p:spPr>
          <a:xfrm>
            <a:off x="3550300" y="1866117"/>
            <a:ext cx="2779098" cy="1994909"/>
          </a:xfrm>
          <a:prstGeom prst="rect">
            <a:avLst/>
          </a:prstGeom>
          <a:noFill/>
          <a:ln>
            <a:noFill/>
          </a:ln>
        </p:spPr>
      </p:pic>
      <p:pic>
        <p:nvPicPr>
          <p:cNvPr id="257" name="Google Shape;257;p29"/>
          <p:cNvPicPr preferRelativeResize="0"/>
          <p:nvPr/>
        </p:nvPicPr>
        <p:blipFill>
          <a:blip r:embed="rId4">
            <a:alphaModFix/>
          </a:blip>
          <a:stretch>
            <a:fillRect/>
          </a:stretch>
        </p:blipFill>
        <p:spPr>
          <a:xfrm>
            <a:off x="6352812" y="1902250"/>
            <a:ext cx="2678501" cy="1922651"/>
          </a:xfrm>
          <a:prstGeom prst="rect">
            <a:avLst/>
          </a:prstGeom>
          <a:noFill/>
          <a:ln>
            <a:noFill/>
          </a:ln>
        </p:spPr>
      </p:pic>
      <p:sp>
        <p:nvSpPr>
          <p:cNvPr id="258" name="Google Shape;258;p29"/>
          <p:cNvSpPr/>
          <p:nvPr/>
        </p:nvSpPr>
        <p:spPr>
          <a:xfrm>
            <a:off x="330150" y="3682375"/>
            <a:ext cx="8532300" cy="1192800"/>
          </a:xfrm>
          <a:prstGeom prst="rect">
            <a:avLst/>
          </a:prstGeom>
          <a:solidFill>
            <a:srgbClr val="F6B26B"/>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9"/>
          <p:cNvSpPr/>
          <p:nvPr/>
        </p:nvSpPr>
        <p:spPr>
          <a:xfrm>
            <a:off x="336150" y="878825"/>
            <a:ext cx="3043500" cy="2544000"/>
          </a:xfrm>
          <a:prstGeom prst="rect">
            <a:avLst/>
          </a:prstGeom>
          <a:solidFill>
            <a:srgbClr val="75C5B1">
              <a:alpha val="2089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29"/>
          <p:cNvSpPr txBox="1"/>
          <p:nvPr>
            <p:ph type="title"/>
          </p:nvPr>
        </p:nvSpPr>
        <p:spPr>
          <a:xfrm>
            <a:off x="330150" y="13957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Summary slide</a:t>
            </a:r>
            <a:endParaRPr/>
          </a:p>
        </p:txBody>
      </p:sp>
      <p:sp>
        <p:nvSpPr>
          <p:cNvPr id="261" name="Google Shape;261;p29"/>
          <p:cNvSpPr txBox="1"/>
          <p:nvPr>
            <p:ph idx="1" type="body"/>
          </p:nvPr>
        </p:nvSpPr>
        <p:spPr>
          <a:xfrm>
            <a:off x="274725" y="475613"/>
            <a:ext cx="1029600" cy="40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600" u="sng">
                <a:solidFill>
                  <a:schemeClr val="accent2"/>
                </a:solidFill>
              </a:rPr>
              <a:t>Results:</a:t>
            </a:r>
            <a:endParaRPr b="1" sz="1600" u="sng">
              <a:solidFill>
                <a:schemeClr val="accent2"/>
              </a:solidFill>
            </a:endParaRPr>
          </a:p>
        </p:txBody>
      </p:sp>
      <p:sp>
        <p:nvSpPr>
          <p:cNvPr id="262" name="Google Shape;262;p29"/>
          <p:cNvSpPr txBox="1"/>
          <p:nvPr/>
        </p:nvSpPr>
        <p:spPr>
          <a:xfrm>
            <a:off x="330150" y="800450"/>
            <a:ext cx="3055500" cy="207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 We have obtained pretty acceptable AP values applying pre-trained models on COCO to our KITTY-MOTS dataset. (AP</a:t>
            </a:r>
            <a:r>
              <a:rPr lang="es" sz="700">
                <a:solidFill>
                  <a:schemeClr val="dk1"/>
                </a:solidFill>
              </a:rPr>
              <a:t>50</a:t>
            </a:r>
            <a:r>
              <a:rPr lang="es" sz="1100">
                <a:solidFill>
                  <a:schemeClr val="dk1"/>
                </a:solidFill>
              </a:rPr>
              <a:t>= 53%)</a:t>
            </a:r>
            <a:endParaRPr sz="1100">
              <a:solidFill>
                <a:schemeClr val="dk1"/>
              </a:solidFill>
            </a:endParaRPr>
          </a:p>
          <a:p>
            <a:pPr indent="0" lvl="0" marL="0" rtl="0" algn="just">
              <a:spcBef>
                <a:spcPts val="0"/>
              </a:spcBef>
              <a:spcAft>
                <a:spcPts val="0"/>
              </a:spcAft>
              <a:buNone/>
            </a:pPr>
            <a:r>
              <a:t/>
            </a:r>
            <a:endParaRPr sz="300">
              <a:solidFill>
                <a:schemeClr val="dk1"/>
              </a:solidFill>
            </a:endParaRPr>
          </a:p>
          <a:p>
            <a:pPr indent="0" lvl="0" marL="0" rtl="0" algn="just">
              <a:spcBef>
                <a:spcPts val="0"/>
              </a:spcBef>
              <a:spcAft>
                <a:spcPts val="0"/>
              </a:spcAft>
              <a:buNone/>
            </a:pPr>
            <a:r>
              <a:rPr lang="es" sz="1100">
                <a:solidFill>
                  <a:schemeClr val="dk1"/>
                </a:solidFill>
              </a:rPr>
              <a:t>- Values obtained with MASK and FAST are very similar but MASK ones are a bit higher.</a:t>
            </a:r>
            <a:endParaRPr sz="1100">
              <a:solidFill>
                <a:schemeClr val="dk1"/>
              </a:solidFill>
            </a:endParaRPr>
          </a:p>
          <a:p>
            <a:pPr indent="0" lvl="0" marL="0" rtl="0" algn="just">
              <a:spcBef>
                <a:spcPts val="0"/>
              </a:spcBef>
              <a:spcAft>
                <a:spcPts val="0"/>
              </a:spcAft>
              <a:buNone/>
            </a:pPr>
            <a:r>
              <a:t/>
            </a:r>
            <a:endParaRPr sz="300">
              <a:solidFill>
                <a:schemeClr val="dk1"/>
              </a:solidFill>
            </a:endParaRPr>
          </a:p>
          <a:p>
            <a:pPr indent="0" lvl="0" marL="0" rtl="0" algn="just">
              <a:spcBef>
                <a:spcPts val="0"/>
              </a:spcBef>
              <a:spcAft>
                <a:spcPts val="0"/>
              </a:spcAft>
              <a:buNone/>
            </a:pPr>
            <a:r>
              <a:rPr lang="es" sz="1100">
                <a:solidFill>
                  <a:schemeClr val="dk1"/>
                </a:solidFill>
              </a:rPr>
              <a:t>- With model fine-tuning we can improve a little our results. (AP</a:t>
            </a:r>
            <a:r>
              <a:rPr lang="es" sz="700">
                <a:solidFill>
                  <a:schemeClr val="dk1"/>
                </a:solidFill>
              </a:rPr>
              <a:t>50</a:t>
            </a:r>
            <a:r>
              <a:rPr lang="es" sz="1100">
                <a:solidFill>
                  <a:schemeClr val="dk1"/>
                </a:solidFill>
              </a:rPr>
              <a:t>= 61%)</a:t>
            </a:r>
            <a:endParaRPr sz="1100">
              <a:solidFill>
                <a:schemeClr val="dk1"/>
              </a:solidFill>
            </a:endParaRPr>
          </a:p>
          <a:p>
            <a:pPr indent="0" lvl="0" marL="0" rtl="0" algn="just">
              <a:spcBef>
                <a:spcPts val="0"/>
              </a:spcBef>
              <a:spcAft>
                <a:spcPts val="0"/>
              </a:spcAft>
              <a:buNone/>
            </a:pPr>
            <a:r>
              <a:t/>
            </a:r>
            <a:endParaRPr sz="300">
              <a:solidFill>
                <a:schemeClr val="dk1"/>
              </a:solidFill>
            </a:endParaRPr>
          </a:p>
          <a:p>
            <a:pPr indent="0" lvl="0" marL="0" rtl="0" algn="just">
              <a:spcBef>
                <a:spcPts val="0"/>
              </a:spcBef>
              <a:spcAft>
                <a:spcPts val="0"/>
              </a:spcAft>
              <a:buNone/>
            </a:pPr>
            <a:r>
              <a:rPr lang="es" sz="1100">
                <a:solidFill>
                  <a:schemeClr val="dk1"/>
                </a:solidFill>
              </a:rPr>
              <a:t>- The hyperparameter selected are:</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Max iters: 1500</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Batch size: 32</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Images per Batch: 16</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Learning Rate: 0.02</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Non-Maximum Suppression: 0.75</a:t>
            </a:r>
            <a:endParaRPr sz="1100">
              <a:solidFill>
                <a:schemeClr val="dk1"/>
              </a:solidFill>
            </a:endParaRPr>
          </a:p>
          <a:p>
            <a:pPr indent="-298450" lvl="0" marL="457200" rtl="0" algn="just">
              <a:spcBef>
                <a:spcPts val="0"/>
              </a:spcBef>
              <a:spcAft>
                <a:spcPts val="0"/>
              </a:spcAft>
              <a:buClr>
                <a:schemeClr val="dk1"/>
              </a:buClr>
              <a:buSzPts val="1100"/>
              <a:buChar char="●"/>
            </a:pPr>
            <a:r>
              <a:rPr lang="es" sz="1100">
                <a:solidFill>
                  <a:schemeClr val="dk1"/>
                </a:solidFill>
              </a:rPr>
              <a:t>Segmentation Score: 0.25</a:t>
            </a:r>
            <a:endParaRPr sz="1100">
              <a:solidFill>
                <a:schemeClr val="dk1"/>
              </a:solidFill>
            </a:endParaRPr>
          </a:p>
        </p:txBody>
      </p:sp>
      <p:pic>
        <p:nvPicPr>
          <p:cNvPr id="263" name="Google Shape;263;p29"/>
          <p:cNvPicPr preferRelativeResize="0"/>
          <p:nvPr/>
        </p:nvPicPr>
        <p:blipFill>
          <a:blip r:embed="rId5">
            <a:alphaModFix/>
          </a:blip>
          <a:stretch>
            <a:fillRect/>
          </a:stretch>
        </p:blipFill>
        <p:spPr>
          <a:xfrm>
            <a:off x="3505900" y="76575"/>
            <a:ext cx="2867900" cy="1789550"/>
          </a:xfrm>
          <a:prstGeom prst="rect">
            <a:avLst/>
          </a:prstGeom>
          <a:noFill/>
          <a:ln>
            <a:noFill/>
          </a:ln>
        </p:spPr>
      </p:pic>
      <p:sp>
        <p:nvSpPr>
          <p:cNvPr id="264" name="Google Shape;264;p29"/>
          <p:cNvSpPr txBox="1"/>
          <p:nvPr>
            <p:ph idx="1" type="body"/>
          </p:nvPr>
        </p:nvSpPr>
        <p:spPr>
          <a:xfrm>
            <a:off x="274725" y="3324925"/>
            <a:ext cx="1478700" cy="40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600" u="sng">
                <a:solidFill>
                  <a:schemeClr val="accent2"/>
                </a:solidFill>
              </a:rPr>
              <a:t>Conclusions</a:t>
            </a:r>
            <a:r>
              <a:rPr b="1" lang="es" sz="1600" u="sng">
                <a:solidFill>
                  <a:schemeClr val="accent2"/>
                </a:solidFill>
              </a:rPr>
              <a:t>:</a:t>
            </a:r>
            <a:endParaRPr b="1" sz="1600" u="sng">
              <a:solidFill>
                <a:schemeClr val="accent2"/>
              </a:solidFill>
            </a:endParaRPr>
          </a:p>
        </p:txBody>
      </p:sp>
      <p:sp>
        <p:nvSpPr>
          <p:cNvPr id="265" name="Google Shape;265;p29"/>
          <p:cNvSpPr txBox="1"/>
          <p:nvPr/>
        </p:nvSpPr>
        <p:spPr>
          <a:xfrm>
            <a:off x="354875" y="3589875"/>
            <a:ext cx="8464500" cy="107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chemeClr val="dk1"/>
                </a:solidFill>
              </a:rPr>
              <a:t>With the conclusion of our experiments we can confirm that the </a:t>
            </a:r>
            <a:r>
              <a:rPr lang="es" sz="1100">
                <a:solidFill>
                  <a:schemeClr val="dk1"/>
                </a:solidFill>
              </a:rPr>
              <a:t>employment</a:t>
            </a:r>
            <a:r>
              <a:rPr lang="es" sz="1100">
                <a:solidFill>
                  <a:schemeClr val="dk1"/>
                </a:solidFill>
              </a:rPr>
              <a:t> of a pre-trained model in new datasets can give us a pretty good performance results. Moreover we can improve these values with the application of a fine-tuning to the model, using part of our dataset as train data. </a:t>
            </a:r>
            <a:endParaRPr sz="1100">
              <a:solidFill>
                <a:schemeClr val="dk1"/>
              </a:solidFill>
            </a:endParaRPr>
          </a:p>
          <a:p>
            <a:pPr indent="0" lvl="0" marL="0" rtl="0" algn="just">
              <a:spcBef>
                <a:spcPts val="0"/>
              </a:spcBef>
              <a:spcAft>
                <a:spcPts val="0"/>
              </a:spcAft>
              <a:buNone/>
            </a:pPr>
            <a:r>
              <a:rPr lang="es" sz="1100">
                <a:solidFill>
                  <a:schemeClr val="dk1"/>
                </a:solidFill>
              </a:rPr>
              <a:t>In terms of classification/segmentation results we have seen how the class pedestrian is harder to segmentate and classificate than car due to his more common shape. </a:t>
            </a:r>
            <a:endParaRPr sz="1100">
              <a:solidFill>
                <a:schemeClr val="dk1"/>
              </a:solidFill>
            </a:endParaRPr>
          </a:p>
          <a:p>
            <a:pPr indent="0" lvl="0" marL="0" rtl="0" algn="just">
              <a:spcBef>
                <a:spcPts val="0"/>
              </a:spcBef>
              <a:spcAft>
                <a:spcPts val="0"/>
              </a:spcAft>
              <a:buNone/>
            </a:pPr>
            <a:r>
              <a:rPr lang="es" sz="1100">
                <a:solidFill>
                  <a:schemeClr val="dk1"/>
                </a:solidFill>
              </a:rPr>
              <a:t>Finally, with the out of context images we have shown the importance not only of the features of the object that we want to classify, but also the classes of the surrounding objects.</a:t>
            </a:r>
            <a:endParaRPr sz="1100">
              <a:solidFill>
                <a:schemeClr val="dk1"/>
              </a:solidFill>
            </a:endParaRPr>
          </a:p>
        </p:txBody>
      </p:sp>
      <p:pic>
        <p:nvPicPr>
          <p:cNvPr id="266" name="Google Shape;266;p29"/>
          <p:cNvPicPr preferRelativeResize="0"/>
          <p:nvPr/>
        </p:nvPicPr>
        <p:blipFill rotWithShape="1">
          <a:blip r:embed="rId6">
            <a:alphaModFix/>
          </a:blip>
          <a:srcRect b="4021" l="0" r="0" t="0"/>
          <a:stretch/>
        </p:blipFill>
        <p:spPr>
          <a:xfrm>
            <a:off x="6330576" y="33413"/>
            <a:ext cx="2722974" cy="1875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Index</a:t>
            </a:r>
            <a:endParaRPr/>
          </a:p>
        </p:txBody>
      </p:sp>
      <p:sp>
        <p:nvSpPr>
          <p:cNvPr id="91" name="Google Shape;91;p14"/>
          <p:cNvSpPr txBox="1"/>
          <p:nvPr>
            <p:ph idx="1" type="body"/>
          </p:nvPr>
        </p:nvSpPr>
        <p:spPr>
          <a:xfrm>
            <a:off x="330200" y="781050"/>
            <a:ext cx="8483700" cy="3981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chemeClr val="accent2"/>
              </a:buClr>
              <a:buSzPts val="1800"/>
              <a:buAutoNum type="arabicPeriod"/>
            </a:pPr>
            <a:r>
              <a:rPr lang="es">
                <a:solidFill>
                  <a:schemeClr val="accent2"/>
                </a:solidFill>
              </a:rPr>
              <a:t>Task c.</a:t>
            </a:r>
            <a:endParaRPr>
              <a:solidFill>
                <a:schemeClr val="accent2"/>
              </a:solidFill>
            </a:endParaRPr>
          </a:p>
          <a:p>
            <a:pPr indent="-342900" lvl="0" marL="457200" rtl="0" algn="l">
              <a:spcBef>
                <a:spcPts val="0"/>
              </a:spcBef>
              <a:spcAft>
                <a:spcPts val="0"/>
              </a:spcAft>
              <a:buClr>
                <a:schemeClr val="accent2"/>
              </a:buClr>
              <a:buSzPts val="1800"/>
              <a:buAutoNum type="arabicPeriod"/>
            </a:pPr>
            <a:r>
              <a:rPr lang="es">
                <a:solidFill>
                  <a:schemeClr val="accent2"/>
                </a:solidFill>
              </a:rPr>
              <a:t>Task d.</a:t>
            </a:r>
            <a:endParaRPr>
              <a:solidFill>
                <a:schemeClr val="accent2"/>
              </a:solidFill>
            </a:endParaRPr>
          </a:p>
          <a:p>
            <a:pPr indent="-342900" lvl="0" marL="457200" rtl="0" algn="l">
              <a:spcBef>
                <a:spcPts val="0"/>
              </a:spcBef>
              <a:spcAft>
                <a:spcPts val="0"/>
              </a:spcAft>
              <a:buClr>
                <a:schemeClr val="accent2"/>
              </a:buClr>
              <a:buSzPts val="1800"/>
              <a:buAutoNum type="arabicPeriod"/>
            </a:pPr>
            <a:r>
              <a:rPr lang="es">
                <a:solidFill>
                  <a:schemeClr val="accent2"/>
                </a:solidFill>
              </a:rPr>
              <a:t>Task e.</a:t>
            </a:r>
            <a:endParaRPr>
              <a:solidFill>
                <a:schemeClr val="accent2"/>
              </a:solidFill>
            </a:endParaRPr>
          </a:p>
          <a:p>
            <a:pPr indent="-342900" lvl="0" marL="457200" rtl="0" algn="l">
              <a:spcBef>
                <a:spcPts val="0"/>
              </a:spcBef>
              <a:spcAft>
                <a:spcPts val="0"/>
              </a:spcAft>
              <a:buClr>
                <a:schemeClr val="accent2"/>
              </a:buClr>
              <a:buSzPts val="1800"/>
              <a:buAutoNum type="arabicPeriod"/>
            </a:pPr>
            <a:r>
              <a:rPr lang="es">
                <a:solidFill>
                  <a:schemeClr val="accent2"/>
                </a:solidFill>
              </a:rPr>
              <a:t>Task f (optional).</a:t>
            </a:r>
            <a:endParaRPr>
              <a:solidFill>
                <a:schemeClr val="accent2"/>
              </a:solidFill>
            </a:endParaRPr>
          </a:p>
          <a:p>
            <a:pPr indent="-342900" lvl="0" marL="457200" rtl="0" algn="l">
              <a:spcBef>
                <a:spcPts val="0"/>
              </a:spcBef>
              <a:spcAft>
                <a:spcPts val="0"/>
              </a:spcAft>
              <a:buClr>
                <a:schemeClr val="accent2"/>
              </a:buClr>
              <a:buSzPts val="1800"/>
              <a:buAutoNum type="arabicPeriod"/>
            </a:pPr>
            <a:r>
              <a:rPr lang="es">
                <a:solidFill>
                  <a:schemeClr val="accent2"/>
                </a:solidFill>
              </a:rPr>
              <a:t>Summary slide.</a:t>
            </a: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c: First tries.</a:t>
            </a:r>
            <a:endParaRPr/>
          </a:p>
        </p:txBody>
      </p:sp>
      <p:sp>
        <p:nvSpPr>
          <p:cNvPr id="97" name="Google Shape;97;p15"/>
          <p:cNvSpPr txBox="1"/>
          <p:nvPr>
            <p:ph idx="1" type="body"/>
          </p:nvPr>
        </p:nvSpPr>
        <p:spPr>
          <a:xfrm>
            <a:off x="330200" y="628525"/>
            <a:ext cx="8615400" cy="20634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400"/>
              <a:t>The first step in the week’s project is install and </a:t>
            </a:r>
            <a:r>
              <a:rPr lang="es" sz="1400"/>
              <a:t>understand</a:t>
            </a:r>
            <a:r>
              <a:rPr lang="es" sz="1400"/>
              <a:t> Detectron2. For this purpose we are going to follow the demo tutorial that is in Google Colab. To be sure that all are perfect installed and ready to be used we are going to make some runs with the</a:t>
            </a:r>
            <a:r>
              <a:rPr lang="es" sz="1400">
                <a:solidFill>
                  <a:srgbClr val="287D7D"/>
                </a:solidFill>
              </a:rPr>
              <a:t> </a:t>
            </a:r>
            <a:r>
              <a:rPr b="1" lang="es" sz="1400" u="sng">
                <a:solidFill>
                  <a:srgbClr val="287D7D"/>
                </a:solidFill>
              </a:rPr>
              <a:t>COCO dataset</a:t>
            </a:r>
            <a:r>
              <a:rPr lang="es" sz="1400"/>
              <a:t>. This dataset is a large-scale object detection, segmentation, and captioning dataset. COCO has several features:</a:t>
            </a:r>
            <a:endParaRPr sz="1400"/>
          </a:p>
          <a:p>
            <a:pPr indent="-317500" lvl="0" marL="457200" rtl="0" algn="just">
              <a:spcBef>
                <a:spcPts val="360"/>
              </a:spcBef>
              <a:spcAft>
                <a:spcPts val="0"/>
              </a:spcAft>
              <a:buSzPts val="1400"/>
              <a:buChar char="•"/>
            </a:pPr>
            <a:r>
              <a:rPr lang="es" sz="1400"/>
              <a:t>330K images (&gt;200K labeled)</a:t>
            </a:r>
            <a:endParaRPr sz="1400"/>
          </a:p>
          <a:p>
            <a:pPr indent="-317500" lvl="0" marL="457200" rtl="0" algn="just">
              <a:spcBef>
                <a:spcPts val="0"/>
              </a:spcBef>
              <a:spcAft>
                <a:spcPts val="0"/>
              </a:spcAft>
              <a:buSzPts val="1400"/>
              <a:buChar char="•"/>
            </a:pPr>
            <a:r>
              <a:rPr lang="es" sz="1400"/>
              <a:t>1.5 million object instances</a:t>
            </a:r>
            <a:endParaRPr sz="1400"/>
          </a:p>
          <a:p>
            <a:pPr indent="-317500" lvl="0" marL="457200" rtl="0" algn="just">
              <a:spcBef>
                <a:spcPts val="0"/>
              </a:spcBef>
              <a:spcAft>
                <a:spcPts val="0"/>
              </a:spcAft>
              <a:buClr>
                <a:schemeClr val="accent2"/>
              </a:buClr>
              <a:buSzPts val="1400"/>
              <a:buChar char="•"/>
            </a:pPr>
            <a:r>
              <a:rPr b="1" lang="es" sz="1400">
                <a:solidFill>
                  <a:schemeClr val="accent2"/>
                </a:solidFill>
              </a:rPr>
              <a:t>80 object categories</a:t>
            </a:r>
            <a:endParaRPr b="1" sz="1400">
              <a:solidFill>
                <a:schemeClr val="accent2"/>
              </a:solidFill>
            </a:endParaRPr>
          </a:p>
          <a:p>
            <a:pPr indent="-317500" lvl="0" marL="457200" rtl="0" algn="just">
              <a:spcBef>
                <a:spcPts val="0"/>
              </a:spcBef>
              <a:spcAft>
                <a:spcPts val="0"/>
              </a:spcAft>
              <a:buSzPts val="1400"/>
              <a:buChar char="•"/>
            </a:pPr>
            <a:r>
              <a:rPr lang="es" sz="1400"/>
              <a:t>91 stuff categories</a:t>
            </a:r>
            <a:endParaRPr sz="1400"/>
          </a:p>
          <a:p>
            <a:pPr indent="-317500" lvl="0" marL="457200" rtl="0" algn="just">
              <a:spcBef>
                <a:spcPts val="0"/>
              </a:spcBef>
              <a:spcAft>
                <a:spcPts val="0"/>
              </a:spcAft>
              <a:buSzPts val="1400"/>
              <a:buChar char="•"/>
            </a:pPr>
            <a:r>
              <a:rPr lang="es" sz="1400"/>
              <a:t>5 captions per image</a:t>
            </a:r>
            <a:endParaRPr sz="1400"/>
          </a:p>
          <a:p>
            <a:pPr indent="0" lvl="0" marL="0" rtl="0" algn="l">
              <a:spcBef>
                <a:spcPts val="360"/>
              </a:spcBef>
              <a:spcAft>
                <a:spcPts val="0"/>
              </a:spcAft>
              <a:buNone/>
            </a:pPr>
            <a:r>
              <a:t/>
            </a:r>
            <a:endParaRPr sz="1400"/>
          </a:p>
        </p:txBody>
      </p:sp>
      <p:pic>
        <p:nvPicPr>
          <p:cNvPr id="98" name="Google Shape;98;p15"/>
          <p:cNvPicPr preferRelativeResize="0"/>
          <p:nvPr/>
        </p:nvPicPr>
        <p:blipFill>
          <a:blip r:embed="rId3">
            <a:alphaModFix/>
          </a:blip>
          <a:stretch>
            <a:fillRect/>
          </a:stretch>
        </p:blipFill>
        <p:spPr>
          <a:xfrm>
            <a:off x="4505200" y="1741475"/>
            <a:ext cx="3974774" cy="2981100"/>
          </a:xfrm>
          <a:prstGeom prst="rect">
            <a:avLst/>
          </a:prstGeom>
          <a:noFill/>
          <a:ln>
            <a:noFill/>
          </a:ln>
        </p:spPr>
      </p:pic>
      <p:sp>
        <p:nvSpPr>
          <p:cNvPr id="99" name="Google Shape;99;p15"/>
          <p:cNvSpPr txBox="1"/>
          <p:nvPr/>
        </p:nvSpPr>
        <p:spPr>
          <a:xfrm>
            <a:off x="379275" y="2691925"/>
            <a:ext cx="3552300" cy="804900"/>
          </a:xfrm>
          <a:prstGeom prst="rect">
            <a:avLst/>
          </a:prstGeom>
          <a:noFill/>
          <a:ln>
            <a:noFill/>
          </a:ln>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lang="es">
                <a:solidFill>
                  <a:schemeClr val="dk1"/>
                </a:solidFill>
              </a:rPr>
              <a:t>In order to run some predictions we are going to load a pre-trained model in COCO dataset: </a:t>
            </a:r>
            <a:r>
              <a:rPr b="1" lang="es" u="sng">
                <a:solidFill>
                  <a:srgbClr val="287D7D"/>
                </a:solidFill>
              </a:rPr>
              <a:t>Mask R-CNN</a:t>
            </a:r>
            <a:endParaRPr b="1" u="sng">
              <a:solidFill>
                <a:srgbClr val="287D7D"/>
              </a:solidFill>
            </a:endParaRPr>
          </a:p>
        </p:txBody>
      </p:sp>
      <p:sp>
        <p:nvSpPr>
          <p:cNvPr id="100" name="Google Shape;100;p15"/>
          <p:cNvSpPr txBox="1"/>
          <p:nvPr/>
        </p:nvSpPr>
        <p:spPr>
          <a:xfrm>
            <a:off x="379275" y="3607850"/>
            <a:ext cx="3422700" cy="416400"/>
          </a:xfrm>
          <a:prstGeom prst="rect">
            <a:avLst/>
          </a:prstGeom>
          <a:solidFill>
            <a:srgbClr val="B6D7A8"/>
          </a:solidFill>
          <a:ln cap="flat" cmpd="sng" w="9525">
            <a:solidFill>
              <a:srgbClr val="274E1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 Some good detection/segmentations</a:t>
            </a:r>
            <a:endParaRPr>
              <a:solidFill>
                <a:schemeClr val="dk1"/>
              </a:solidFill>
            </a:endParaRPr>
          </a:p>
        </p:txBody>
      </p:sp>
      <p:sp>
        <p:nvSpPr>
          <p:cNvPr id="101" name="Google Shape;101;p15"/>
          <p:cNvSpPr txBox="1"/>
          <p:nvPr/>
        </p:nvSpPr>
        <p:spPr>
          <a:xfrm>
            <a:off x="379275" y="4135275"/>
            <a:ext cx="3422700" cy="416400"/>
          </a:xfrm>
          <a:prstGeom prst="rect">
            <a:avLst/>
          </a:prstGeom>
          <a:solidFill>
            <a:srgbClr val="EA9999"/>
          </a:solidFill>
          <a:ln cap="flat" cmpd="sng" w="9525">
            <a:solidFill>
              <a:srgbClr val="66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a:t>
            </a:r>
            <a:r>
              <a:rPr lang="es">
                <a:solidFill>
                  <a:schemeClr val="dk1"/>
                </a:solidFill>
              </a:rPr>
              <a:t> Some bad detection/segmentations</a:t>
            </a:r>
            <a:endParaRPr>
              <a:solidFill>
                <a:schemeClr val="dk1"/>
              </a:solidFill>
            </a:endParaRPr>
          </a:p>
        </p:txBody>
      </p:sp>
      <p:cxnSp>
        <p:nvCxnSpPr>
          <p:cNvPr id="102" name="Google Shape;102;p15"/>
          <p:cNvCxnSpPr>
            <a:stCxn id="100" idx="3"/>
          </p:cNvCxnSpPr>
          <p:nvPr/>
        </p:nvCxnSpPr>
        <p:spPr>
          <a:xfrm>
            <a:off x="3801975" y="3816050"/>
            <a:ext cx="2488500" cy="13800"/>
          </a:xfrm>
          <a:prstGeom prst="straightConnector1">
            <a:avLst/>
          </a:prstGeom>
          <a:noFill/>
          <a:ln cap="flat" cmpd="sng" w="28575">
            <a:solidFill>
              <a:srgbClr val="00FF00"/>
            </a:solidFill>
            <a:prstDash val="solid"/>
            <a:round/>
            <a:headEnd len="med" w="med" type="none"/>
            <a:tailEnd len="med" w="med" type="triangle"/>
          </a:ln>
        </p:spPr>
      </p:cxnSp>
      <p:cxnSp>
        <p:nvCxnSpPr>
          <p:cNvPr id="103" name="Google Shape;103;p15"/>
          <p:cNvCxnSpPr>
            <a:stCxn id="100" idx="3"/>
          </p:cNvCxnSpPr>
          <p:nvPr/>
        </p:nvCxnSpPr>
        <p:spPr>
          <a:xfrm flipH="1" rot="10800000">
            <a:off x="3801975" y="2312750"/>
            <a:ext cx="3275100" cy="1503300"/>
          </a:xfrm>
          <a:prstGeom prst="straightConnector1">
            <a:avLst/>
          </a:prstGeom>
          <a:noFill/>
          <a:ln cap="flat" cmpd="sng" w="28575">
            <a:solidFill>
              <a:srgbClr val="00FF00"/>
            </a:solidFill>
            <a:prstDash val="solid"/>
            <a:round/>
            <a:headEnd len="med" w="med" type="none"/>
            <a:tailEnd len="med" w="med" type="triangle"/>
          </a:ln>
        </p:spPr>
      </p:cxnSp>
      <p:cxnSp>
        <p:nvCxnSpPr>
          <p:cNvPr id="104" name="Google Shape;104;p15"/>
          <p:cNvCxnSpPr>
            <a:stCxn id="101" idx="3"/>
          </p:cNvCxnSpPr>
          <p:nvPr/>
        </p:nvCxnSpPr>
        <p:spPr>
          <a:xfrm flipH="1" rot="10800000">
            <a:off x="3801975" y="2997375"/>
            <a:ext cx="1073400" cy="1346100"/>
          </a:xfrm>
          <a:prstGeom prst="straightConnector1">
            <a:avLst/>
          </a:prstGeom>
          <a:noFill/>
          <a:ln cap="flat" cmpd="sng" w="28575">
            <a:solidFill>
              <a:srgbClr val="FF0000"/>
            </a:solidFill>
            <a:prstDash val="solid"/>
            <a:round/>
            <a:headEnd len="med" w="med" type="none"/>
            <a:tailEnd len="med" w="med" type="triangle"/>
          </a:ln>
        </p:spPr>
      </p:cxnSp>
      <p:cxnSp>
        <p:nvCxnSpPr>
          <p:cNvPr id="105" name="Google Shape;105;p15"/>
          <p:cNvCxnSpPr>
            <a:stCxn id="101" idx="3"/>
          </p:cNvCxnSpPr>
          <p:nvPr/>
        </p:nvCxnSpPr>
        <p:spPr>
          <a:xfrm flipH="1" rot="10800000">
            <a:off x="3801975" y="2442375"/>
            <a:ext cx="1989000" cy="1901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p:nvPr/>
        </p:nvSpPr>
        <p:spPr>
          <a:xfrm>
            <a:off x="476350" y="2333000"/>
            <a:ext cx="5254500" cy="934200"/>
          </a:xfrm>
          <a:prstGeom prst="roundRect">
            <a:avLst>
              <a:gd fmla="val 16667" name="adj"/>
            </a:avLst>
          </a:prstGeom>
          <a:solidFill>
            <a:srgbClr val="75C5B1">
              <a:alpha val="20890"/>
            </a:srgbClr>
          </a:solidFill>
          <a:ln cap="flat" cmpd="sng" w="9525">
            <a:solidFill>
              <a:srgbClr val="2748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
                <a:solidFill>
                  <a:schemeClr val="accent2"/>
                </a:solidFill>
              </a:rPr>
              <a:t>Task c: Inference on KITTI-MOTS dataset</a:t>
            </a:r>
            <a:endParaRPr/>
          </a:p>
        </p:txBody>
      </p:sp>
      <p:sp>
        <p:nvSpPr>
          <p:cNvPr id="112" name="Google Shape;112;p16"/>
          <p:cNvSpPr txBox="1"/>
          <p:nvPr>
            <p:ph idx="1" type="body"/>
          </p:nvPr>
        </p:nvSpPr>
        <p:spPr>
          <a:xfrm>
            <a:off x="330200" y="781050"/>
            <a:ext cx="8483700" cy="8379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400"/>
              <a:t>Once we know that the Detectron2 framework works correctly, we can start to work with our project’s dataset: </a:t>
            </a:r>
            <a:r>
              <a:rPr b="1" lang="es" sz="1400" u="sng">
                <a:solidFill>
                  <a:srgbClr val="287D7D"/>
                </a:solidFill>
              </a:rPr>
              <a:t>KITTI-MOTS.</a:t>
            </a:r>
            <a:r>
              <a:rPr lang="es" sz="1400"/>
              <a:t> This dataset contains 21 train sequences (12 train / 9 validation) and 29 test sequences. The sequences are road sequences where we can see specially </a:t>
            </a:r>
            <a:r>
              <a:rPr b="1" lang="es" sz="1400" u="sng">
                <a:solidFill>
                  <a:srgbClr val="287D7D"/>
                </a:solidFill>
              </a:rPr>
              <a:t>cars and pedestrians.</a:t>
            </a:r>
            <a:endParaRPr b="1" sz="1400" u="sng">
              <a:solidFill>
                <a:srgbClr val="287D7D"/>
              </a:solidFill>
            </a:endParaRPr>
          </a:p>
          <a:p>
            <a:pPr indent="0" lvl="0" marL="0" rtl="0" algn="l">
              <a:spcBef>
                <a:spcPts val="360"/>
              </a:spcBef>
              <a:spcAft>
                <a:spcPts val="0"/>
              </a:spcAft>
              <a:buNone/>
            </a:pPr>
            <a:r>
              <a:t/>
            </a:r>
            <a:endParaRPr sz="1400"/>
          </a:p>
        </p:txBody>
      </p:sp>
      <p:pic>
        <p:nvPicPr>
          <p:cNvPr id="113" name="Google Shape;113;p16"/>
          <p:cNvPicPr preferRelativeResize="0"/>
          <p:nvPr/>
        </p:nvPicPr>
        <p:blipFill>
          <a:blip r:embed="rId3">
            <a:alphaModFix/>
          </a:blip>
          <a:stretch>
            <a:fillRect/>
          </a:stretch>
        </p:blipFill>
        <p:spPr>
          <a:xfrm>
            <a:off x="6091375" y="1647975"/>
            <a:ext cx="2396250" cy="2722050"/>
          </a:xfrm>
          <a:prstGeom prst="rect">
            <a:avLst/>
          </a:prstGeom>
          <a:noFill/>
          <a:ln>
            <a:noFill/>
          </a:ln>
        </p:spPr>
      </p:pic>
      <p:sp>
        <p:nvSpPr>
          <p:cNvPr id="114" name="Google Shape;114;p16"/>
          <p:cNvSpPr txBox="1"/>
          <p:nvPr/>
        </p:nvSpPr>
        <p:spPr>
          <a:xfrm>
            <a:off x="330200" y="1564475"/>
            <a:ext cx="5282100" cy="92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To run an interference with this dataset we are going to use again the pre-trained models with COCO dataset. We have 2 differents:</a:t>
            </a:r>
            <a:endParaRPr>
              <a:solidFill>
                <a:schemeClr val="dk1"/>
              </a:solidFill>
            </a:endParaRPr>
          </a:p>
          <a:p>
            <a:pPr indent="-292100" lvl="0" marL="457200" rtl="0" algn="just">
              <a:spcBef>
                <a:spcPts val="360"/>
              </a:spcBef>
              <a:spcAft>
                <a:spcPts val="0"/>
              </a:spcAft>
              <a:buClr>
                <a:schemeClr val="accent2"/>
              </a:buClr>
              <a:buSzPts val="1000"/>
              <a:buChar char="●"/>
            </a:pPr>
            <a:r>
              <a:rPr b="1" lang="es" u="sng">
                <a:solidFill>
                  <a:schemeClr val="accent2"/>
                </a:solidFill>
              </a:rPr>
              <a:t>Faster  R-CNN: </a:t>
            </a:r>
            <a:r>
              <a:rPr lang="es">
                <a:solidFill>
                  <a:schemeClr val="dk1"/>
                </a:solidFill>
              </a:rPr>
              <a:t>extracts an infer class, confidence and bounding box for each proposal.</a:t>
            </a:r>
            <a:endParaRPr>
              <a:solidFill>
                <a:schemeClr val="dk1"/>
              </a:solidFill>
            </a:endParaRPr>
          </a:p>
          <a:p>
            <a:pPr indent="-292100" lvl="0" marL="457200" rtl="0" algn="just">
              <a:spcBef>
                <a:spcPts val="0"/>
              </a:spcBef>
              <a:spcAft>
                <a:spcPts val="0"/>
              </a:spcAft>
              <a:buClr>
                <a:schemeClr val="accent2"/>
              </a:buClr>
              <a:buSzPts val="1000"/>
              <a:buChar char="●"/>
            </a:pPr>
            <a:r>
              <a:rPr b="1" lang="es" u="sng">
                <a:solidFill>
                  <a:schemeClr val="accent2"/>
                </a:solidFill>
              </a:rPr>
              <a:t>Mask R-CNN</a:t>
            </a:r>
            <a:r>
              <a:rPr lang="es">
                <a:solidFill>
                  <a:schemeClr val="dk1"/>
                </a:solidFill>
              </a:rPr>
              <a:t>: is an extension of Faster that predicts a binary mask for each ROI Head.</a:t>
            </a:r>
            <a:endParaRPr>
              <a:solidFill>
                <a:schemeClr val="dk1"/>
              </a:solidFill>
            </a:endParaRPr>
          </a:p>
          <a:p>
            <a:pPr indent="0" lvl="0" marL="457200" rtl="0" algn="just">
              <a:spcBef>
                <a:spcPts val="360"/>
              </a:spcBef>
              <a:spcAft>
                <a:spcPts val="0"/>
              </a:spcAft>
              <a:buNone/>
            </a:pPr>
            <a:r>
              <a:t/>
            </a:r>
            <a:endParaRPr>
              <a:solidFill>
                <a:schemeClr val="dk1"/>
              </a:solidFill>
            </a:endParaRPr>
          </a:p>
        </p:txBody>
      </p:sp>
      <p:pic>
        <p:nvPicPr>
          <p:cNvPr id="115" name="Google Shape;115;p16"/>
          <p:cNvPicPr preferRelativeResize="0"/>
          <p:nvPr/>
        </p:nvPicPr>
        <p:blipFill>
          <a:blip r:embed="rId4">
            <a:alphaModFix/>
          </a:blip>
          <a:stretch>
            <a:fillRect/>
          </a:stretch>
        </p:blipFill>
        <p:spPr>
          <a:xfrm>
            <a:off x="857738" y="3424125"/>
            <a:ext cx="4602725" cy="1389700"/>
          </a:xfrm>
          <a:prstGeom prst="rect">
            <a:avLst/>
          </a:prstGeom>
          <a:noFill/>
          <a:ln cap="flat" cmpd="sng" w="9525">
            <a:solidFill>
              <a:schemeClr val="lt2"/>
            </a:solidFill>
            <a:prstDash val="solid"/>
            <a:round/>
            <a:headEnd len="sm" w="sm" type="none"/>
            <a:tailEnd len="sm" w="sm" type="none"/>
          </a:ln>
        </p:spPr>
      </p:pic>
      <p:sp>
        <p:nvSpPr>
          <p:cNvPr id="116" name="Google Shape;116;p16"/>
          <p:cNvSpPr txBox="1"/>
          <p:nvPr/>
        </p:nvSpPr>
        <p:spPr>
          <a:xfrm>
            <a:off x="5305300" y="4579200"/>
            <a:ext cx="2396400" cy="369900"/>
          </a:xfrm>
          <a:prstGeom prst="rect">
            <a:avLst/>
          </a:prstGeom>
          <a:solidFill>
            <a:srgbClr val="C27BA0"/>
          </a:solidFill>
          <a:ln cap="flat" cmpd="sng" w="9525">
            <a:solidFill>
              <a:srgbClr val="287D7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rPr>
              <a:t>Example of KITTI-MOTS sequence.</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30200" y="148825"/>
            <a:ext cx="86616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
                <a:solidFill>
                  <a:schemeClr val="accent2"/>
                </a:solidFill>
              </a:rPr>
              <a:t>Task c: Inference on KITTI-MOTS dataset </a:t>
            </a:r>
            <a:r>
              <a:rPr lang="es" sz="1700">
                <a:solidFill>
                  <a:schemeClr val="accent2"/>
                </a:solidFill>
              </a:rPr>
              <a:t>(quali results)</a:t>
            </a:r>
            <a:endParaRPr sz="1700"/>
          </a:p>
        </p:txBody>
      </p:sp>
      <p:sp>
        <p:nvSpPr>
          <p:cNvPr id="122" name="Google Shape;122;p17"/>
          <p:cNvSpPr txBox="1"/>
          <p:nvPr/>
        </p:nvSpPr>
        <p:spPr>
          <a:xfrm>
            <a:off x="404200" y="554525"/>
            <a:ext cx="39438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900" u="sng">
                <a:solidFill>
                  <a:schemeClr val="dk1"/>
                </a:solidFill>
              </a:rPr>
              <a:t>FASTER R-CNN</a:t>
            </a:r>
            <a:endParaRPr b="1" sz="1900" u="sng">
              <a:solidFill>
                <a:schemeClr val="dk1"/>
              </a:solidFill>
            </a:endParaRPr>
          </a:p>
        </p:txBody>
      </p:sp>
      <p:sp>
        <p:nvSpPr>
          <p:cNvPr id="123" name="Google Shape;123;p17"/>
          <p:cNvSpPr txBox="1"/>
          <p:nvPr/>
        </p:nvSpPr>
        <p:spPr>
          <a:xfrm>
            <a:off x="4848975" y="554525"/>
            <a:ext cx="39438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900" u="sng">
                <a:solidFill>
                  <a:schemeClr val="dk1"/>
                </a:solidFill>
              </a:rPr>
              <a:t>MASK </a:t>
            </a:r>
            <a:r>
              <a:rPr b="1" lang="es" sz="1900" u="sng">
                <a:solidFill>
                  <a:schemeClr val="dk1"/>
                </a:solidFill>
              </a:rPr>
              <a:t>R-CNN</a:t>
            </a:r>
            <a:endParaRPr b="1" sz="1900" u="sng">
              <a:solidFill>
                <a:schemeClr val="dk1"/>
              </a:solidFill>
            </a:endParaRPr>
          </a:p>
        </p:txBody>
      </p:sp>
      <p:pic>
        <p:nvPicPr>
          <p:cNvPr id="124" name="Google Shape;124;p17"/>
          <p:cNvPicPr preferRelativeResize="0"/>
          <p:nvPr/>
        </p:nvPicPr>
        <p:blipFill>
          <a:blip r:embed="rId3">
            <a:alphaModFix/>
          </a:blip>
          <a:stretch>
            <a:fillRect/>
          </a:stretch>
        </p:blipFill>
        <p:spPr>
          <a:xfrm>
            <a:off x="4596075" y="951050"/>
            <a:ext cx="4545450" cy="1372775"/>
          </a:xfrm>
          <a:prstGeom prst="rect">
            <a:avLst/>
          </a:prstGeom>
          <a:noFill/>
          <a:ln>
            <a:noFill/>
          </a:ln>
        </p:spPr>
      </p:pic>
      <p:pic>
        <p:nvPicPr>
          <p:cNvPr id="125" name="Google Shape;125;p17"/>
          <p:cNvPicPr preferRelativeResize="0"/>
          <p:nvPr/>
        </p:nvPicPr>
        <p:blipFill>
          <a:blip r:embed="rId4">
            <a:alphaModFix/>
          </a:blip>
          <a:stretch>
            <a:fillRect/>
          </a:stretch>
        </p:blipFill>
        <p:spPr>
          <a:xfrm>
            <a:off x="0" y="951050"/>
            <a:ext cx="4545424" cy="1372775"/>
          </a:xfrm>
          <a:prstGeom prst="rect">
            <a:avLst/>
          </a:prstGeom>
          <a:noFill/>
          <a:ln>
            <a:noFill/>
          </a:ln>
        </p:spPr>
      </p:pic>
      <p:pic>
        <p:nvPicPr>
          <p:cNvPr id="126" name="Google Shape;126;p17"/>
          <p:cNvPicPr preferRelativeResize="0"/>
          <p:nvPr/>
        </p:nvPicPr>
        <p:blipFill>
          <a:blip r:embed="rId5">
            <a:alphaModFix/>
          </a:blip>
          <a:stretch>
            <a:fillRect/>
          </a:stretch>
        </p:blipFill>
        <p:spPr>
          <a:xfrm>
            <a:off x="4593600" y="2323825"/>
            <a:ext cx="4550389" cy="1372775"/>
          </a:xfrm>
          <a:prstGeom prst="rect">
            <a:avLst/>
          </a:prstGeom>
          <a:noFill/>
          <a:ln>
            <a:noFill/>
          </a:ln>
        </p:spPr>
      </p:pic>
      <p:pic>
        <p:nvPicPr>
          <p:cNvPr id="127" name="Google Shape;127;p17"/>
          <p:cNvPicPr preferRelativeResize="0"/>
          <p:nvPr/>
        </p:nvPicPr>
        <p:blipFill>
          <a:blip r:embed="rId6">
            <a:alphaModFix/>
          </a:blip>
          <a:stretch>
            <a:fillRect/>
          </a:stretch>
        </p:blipFill>
        <p:spPr>
          <a:xfrm>
            <a:off x="0" y="2323825"/>
            <a:ext cx="4550363" cy="1372775"/>
          </a:xfrm>
          <a:prstGeom prst="rect">
            <a:avLst/>
          </a:prstGeom>
          <a:noFill/>
          <a:ln>
            <a:noFill/>
          </a:ln>
        </p:spPr>
      </p:pic>
      <p:sp>
        <p:nvSpPr>
          <p:cNvPr id="128" name="Google Shape;128;p17"/>
          <p:cNvSpPr txBox="1"/>
          <p:nvPr/>
        </p:nvSpPr>
        <p:spPr>
          <a:xfrm>
            <a:off x="0" y="3696600"/>
            <a:ext cx="9141300" cy="1158600"/>
          </a:xfrm>
          <a:prstGeom prst="rect">
            <a:avLst/>
          </a:prstGeom>
          <a:solidFill>
            <a:srgbClr val="75C5B1">
              <a:alpha val="20890"/>
            </a:srgbClr>
          </a:solidFill>
          <a:ln cap="flat" cmpd="sng" w="9525">
            <a:solidFill>
              <a:srgbClr val="287D7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s" sz="1300">
                <a:solidFill>
                  <a:schemeClr val="dk1"/>
                </a:solidFill>
              </a:rPr>
              <a:t>As we can see in the images above the results are very similar. The main difference between the two models is the instance segmentation of the MASK model. Like the models are pre-trained with COCO dataset they recognize more objects than cars and pedestrians, for example traffic lights or bicycles. Only </a:t>
            </a:r>
            <a:r>
              <a:rPr lang="es" sz="1300">
                <a:solidFill>
                  <a:schemeClr val="dk1"/>
                </a:solidFill>
              </a:rPr>
              <a:t>visualizing</a:t>
            </a:r>
            <a:r>
              <a:rPr lang="es" sz="1300">
                <a:solidFill>
                  <a:schemeClr val="dk1"/>
                </a:solidFill>
              </a:rPr>
              <a:t> the images we can confirm that the pre-trained model works with a high precision in our images (the both has recognized the car in the </a:t>
            </a:r>
            <a:r>
              <a:rPr lang="es" sz="1300">
                <a:solidFill>
                  <a:schemeClr val="dk1"/>
                </a:solidFill>
              </a:rPr>
              <a:t>mirror</a:t>
            </a:r>
            <a:r>
              <a:rPr lang="es" sz="1300">
                <a:solidFill>
                  <a:schemeClr val="dk1"/>
                </a:solidFill>
              </a:rPr>
              <a:t> of the 2nd sequence) and there are few errors (mainly on small objects and in FASTER). Moreover, execution times were similar.</a:t>
            </a:r>
            <a:endParaRPr sz="1300">
              <a:solidFill>
                <a:schemeClr val="dk1"/>
              </a:solidFill>
            </a:endParaRPr>
          </a:p>
        </p:txBody>
      </p:sp>
      <p:sp>
        <p:nvSpPr>
          <p:cNvPr id="129" name="Google Shape;129;p17"/>
          <p:cNvSpPr/>
          <p:nvPr/>
        </p:nvSpPr>
        <p:spPr>
          <a:xfrm>
            <a:off x="3284075" y="2840025"/>
            <a:ext cx="1128600" cy="5643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7"/>
          <p:cNvSpPr/>
          <p:nvPr/>
        </p:nvSpPr>
        <p:spPr>
          <a:xfrm>
            <a:off x="7821400" y="2798150"/>
            <a:ext cx="1128600" cy="5643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7"/>
          <p:cNvSpPr txBox="1"/>
          <p:nvPr/>
        </p:nvSpPr>
        <p:spPr>
          <a:xfrm>
            <a:off x="8685375" y="2646350"/>
            <a:ext cx="371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endParaRPr sz="2200">
              <a:solidFill>
                <a:schemeClr val="dk1"/>
              </a:solidFill>
            </a:endParaRPr>
          </a:p>
        </p:txBody>
      </p:sp>
      <p:sp>
        <p:nvSpPr>
          <p:cNvPr id="132" name="Google Shape;132;p17"/>
          <p:cNvSpPr txBox="1"/>
          <p:nvPr/>
        </p:nvSpPr>
        <p:spPr>
          <a:xfrm>
            <a:off x="4124525" y="2646350"/>
            <a:ext cx="371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endParaRPr sz="2200">
              <a:solidFill>
                <a:schemeClr val="dk1"/>
              </a:solidFill>
            </a:endParaRPr>
          </a:p>
        </p:txBody>
      </p:sp>
      <p:sp>
        <p:nvSpPr>
          <p:cNvPr id="133" name="Google Shape;133;p17"/>
          <p:cNvSpPr/>
          <p:nvPr/>
        </p:nvSpPr>
        <p:spPr>
          <a:xfrm>
            <a:off x="1692925" y="1674425"/>
            <a:ext cx="305400" cy="296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7"/>
          <p:cNvSpPr/>
          <p:nvPr/>
        </p:nvSpPr>
        <p:spPr>
          <a:xfrm>
            <a:off x="6239500" y="1632550"/>
            <a:ext cx="305400" cy="2961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7"/>
          <p:cNvSpPr txBox="1"/>
          <p:nvPr/>
        </p:nvSpPr>
        <p:spPr>
          <a:xfrm>
            <a:off x="6293775" y="1392600"/>
            <a:ext cx="371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endParaRPr sz="2200">
              <a:solidFill>
                <a:schemeClr val="dk1"/>
              </a:solidFill>
            </a:endParaRPr>
          </a:p>
        </p:txBody>
      </p:sp>
      <p:sp>
        <p:nvSpPr>
          <p:cNvPr id="136" name="Google Shape;136;p17"/>
          <p:cNvSpPr txBox="1"/>
          <p:nvPr/>
        </p:nvSpPr>
        <p:spPr>
          <a:xfrm>
            <a:off x="1571425" y="1392588"/>
            <a:ext cx="371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endParaRPr sz="2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Task d: Evaluate models on KITTI-MOTS dataset</a:t>
            </a:r>
            <a:endParaRPr/>
          </a:p>
        </p:txBody>
      </p:sp>
      <p:sp>
        <p:nvSpPr>
          <p:cNvPr id="142" name="Google Shape;142;p18"/>
          <p:cNvSpPr txBox="1"/>
          <p:nvPr>
            <p:ph idx="1" type="body"/>
          </p:nvPr>
        </p:nvSpPr>
        <p:spPr>
          <a:xfrm>
            <a:off x="330200" y="628525"/>
            <a:ext cx="8483700" cy="8655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s" sz="1400"/>
              <a:t>Now that we have ran the inference on our dataset we have to analyze quantitatively the obtained results.</a:t>
            </a:r>
            <a:endParaRPr sz="1400"/>
          </a:p>
          <a:p>
            <a:pPr indent="0" lvl="0" marL="0" rtl="0" algn="just">
              <a:spcBef>
                <a:spcPts val="360"/>
              </a:spcBef>
              <a:spcAft>
                <a:spcPts val="0"/>
              </a:spcAft>
              <a:buNone/>
            </a:pPr>
            <a:r>
              <a:rPr lang="es" sz="1400"/>
              <a:t>To make it we are going to use the COCO metrics provided by Detectron2, but the main problem of this is that we have to map class labels of KITTI-MOTS to class labels of COCO in the ground truth data:</a:t>
            </a:r>
            <a:endParaRPr sz="1400"/>
          </a:p>
        </p:txBody>
      </p:sp>
      <p:sp>
        <p:nvSpPr>
          <p:cNvPr id="143" name="Google Shape;143;p18"/>
          <p:cNvSpPr txBox="1"/>
          <p:nvPr/>
        </p:nvSpPr>
        <p:spPr>
          <a:xfrm>
            <a:off x="527300" y="1544850"/>
            <a:ext cx="3089700" cy="1026900"/>
          </a:xfrm>
          <a:prstGeom prst="rect">
            <a:avLst/>
          </a:prstGeom>
          <a:solidFill>
            <a:srgbClr val="75C5B1">
              <a:alpha val="20890"/>
            </a:srgbClr>
          </a:solidFill>
          <a:ln cap="flat" cmpd="sng" w="9525">
            <a:solidFill>
              <a:srgbClr val="287D7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		     </a:t>
            </a:r>
            <a:r>
              <a:rPr lang="es" u="sng">
                <a:solidFill>
                  <a:schemeClr val="dk1"/>
                </a:solidFill>
              </a:rPr>
              <a:t>KITTY </a:t>
            </a:r>
            <a:r>
              <a:rPr lang="es">
                <a:solidFill>
                  <a:schemeClr val="dk1"/>
                </a:solidFill>
              </a:rPr>
              <a:t>      </a:t>
            </a:r>
            <a:r>
              <a:rPr lang="es" u="sng">
                <a:solidFill>
                  <a:schemeClr val="dk1"/>
                </a:solidFill>
              </a:rPr>
              <a:t> COCO</a:t>
            </a:r>
            <a:endParaRPr u="sng">
              <a:solidFill>
                <a:schemeClr val="dk1"/>
              </a:solidFill>
            </a:endParaRPr>
          </a:p>
          <a:p>
            <a:pPr indent="0" lvl="0" marL="0" rtl="0" algn="l">
              <a:spcBef>
                <a:spcPts val="0"/>
              </a:spcBef>
              <a:spcAft>
                <a:spcPts val="0"/>
              </a:spcAft>
              <a:buNone/>
            </a:pPr>
            <a:r>
              <a:rPr lang="es">
                <a:solidFill>
                  <a:schemeClr val="dk1"/>
                </a:solidFill>
              </a:rPr>
              <a:t>CAR:                   1                2</a:t>
            </a:r>
            <a:endParaRPr>
              <a:solidFill>
                <a:schemeClr val="dk1"/>
              </a:solidFill>
            </a:endParaRPr>
          </a:p>
          <a:p>
            <a:pPr indent="0" lvl="0" marL="0" rtl="0" algn="l">
              <a:spcBef>
                <a:spcPts val="0"/>
              </a:spcBef>
              <a:spcAft>
                <a:spcPts val="0"/>
              </a:spcAft>
              <a:buNone/>
            </a:pPr>
            <a:r>
              <a:rPr lang="es">
                <a:solidFill>
                  <a:schemeClr val="dk1"/>
                </a:solidFill>
              </a:rPr>
              <a:t>PEDESTRIAN:    2                0</a:t>
            </a:r>
            <a:endParaRPr>
              <a:solidFill>
                <a:schemeClr val="dk1"/>
              </a:solidFill>
            </a:endParaRPr>
          </a:p>
          <a:p>
            <a:pPr indent="0" lvl="0" marL="0" rtl="0" algn="l">
              <a:spcBef>
                <a:spcPts val="0"/>
              </a:spcBef>
              <a:spcAft>
                <a:spcPts val="0"/>
              </a:spcAft>
              <a:buNone/>
            </a:pPr>
            <a:r>
              <a:rPr lang="es">
                <a:solidFill>
                  <a:schemeClr val="dk1"/>
                </a:solidFill>
              </a:rPr>
              <a:t>IGNORE:            10               X</a:t>
            </a:r>
            <a:endParaRPr>
              <a:solidFill>
                <a:schemeClr val="dk1"/>
              </a:solidFill>
            </a:endParaRPr>
          </a:p>
        </p:txBody>
      </p:sp>
      <p:cxnSp>
        <p:nvCxnSpPr>
          <p:cNvPr id="144" name="Google Shape;144;p18"/>
          <p:cNvCxnSpPr/>
          <p:nvPr/>
        </p:nvCxnSpPr>
        <p:spPr>
          <a:xfrm flipH="1" rot="10800000">
            <a:off x="2257225" y="1969584"/>
            <a:ext cx="555000" cy="12000"/>
          </a:xfrm>
          <a:prstGeom prst="straightConnector1">
            <a:avLst/>
          </a:prstGeom>
          <a:noFill/>
          <a:ln cap="flat" cmpd="sng" w="19050">
            <a:solidFill>
              <a:srgbClr val="287D7D"/>
            </a:solidFill>
            <a:prstDash val="solid"/>
            <a:round/>
            <a:headEnd len="med" w="med" type="none"/>
            <a:tailEnd len="med" w="med" type="triangle"/>
          </a:ln>
        </p:spPr>
      </p:cxnSp>
      <p:cxnSp>
        <p:nvCxnSpPr>
          <p:cNvPr id="145" name="Google Shape;145;p18"/>
          <p:cNvCxnSpPr/>
          <p:nvPr/>
        </p:nvCxnSpPr>
        <p:spPr>
          <a:xfrm flipH="1" rot="10800000">
            <a:off x="2254825" y="2177820"/>
            <a:ext cx="559800" cy="9000"/>
          </a:xfrm>
          <a:prstGeom prst="straightConnector1">
            <a:avLst/>
          </a:prstGeom>
          <a:noFill/>
          <a:ln cap="flat" cmpd="sng" w="19050">
            <a:solidFill>
              <a:srgbClr val="287D7D"/>
            </a:solidFill>
            <a:prstDash val="solid"/>
            <a:round/>
            <a:headEnd len="med" w="med" type="none"/>
            <a:tailEnd len="med" w="med" type="triangle"/>
          </a:ln>
        </p:spPr>
      </p:cxnSp>
      <p:cxnSp>
        <p:nvCxnSpPr>
          <p:cNvPr id="146" name="Google Shape;146;p18"/>
          <p:cNvCxnSpPr/>
          <p:nvPr/>
        </p:nvCxnSpPr>
        <p:spPr>
          <a:xfrm flipH="1" rot="10800000">
            <a:off x="2257225" y="2383081"/>
            <a:ext cx="559800" cy="9000"/>
          </a:xfrm>
          <a:prstGeom prst="straightConnector1">
            <a:avLst/>
          </a:prstGeom>
          <a:noFill/>
          <a:ln cap="flat" cmpd="sng" w="19050">
            <a:solidFill>
              <a:srgbClr val="287D7D"/>
            </a:solidFill>
            <a:prstDash val="solid"/>
            <a:round/>
            <a:headEnd len="med" w="med" type="none"/>
            <a:tailEnd len="med" w="med" type="triangle"/>
          </a:ln>
        </p:spPr>
      </p:cxnSp>
      <p:sp>
        <p:nvSpPr>
          <p:cNvPr id="147" name="Google Shape;147;p18"/>
          <p:cNvSpPr txBox="1"/>
          <p:nvPr/>
        </p:nvSpPr>
        <p:spPr>
          <a:xfrm>
            <a:off x="3765125" y="1544850"/>
            <a:ext cx="5134200" cy="1046700"/>
          </a:xfrm>
          <a:prstGeom prst="rect">
            <a:avLst/>
          </a:prstGeom>
          <a:solidFill>
            <a:srgbClr val="EA9999"/>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u="sng">
                <a:solidFill>
                  <a:schemeClr val="dk1"/>
                </a:solidFill>
              </a:rPr>
              <a:t>Problem found:</a:t>
            </a:r>
            <a:endParaRPr b="1" u="sng">
              <a:solidFill>
                <a:schemeClr val="dk1"/>
              </a:solidFill>
            </a:endParaRPr>
          </a:p>
          <a:p>
            <a:pPr indent="0" lvl="0" marL="0" rtl="0" algn="l">
              <a:spcBef>
                <a:spcPts val="0"/>
              </a:spcBef>
              <a:spcAft>
                <a:spcPts val="0"/>
              </a:spcAft>
              <a:buNone/>
            </a:pPr>
            <a:r>
              <a:rPr lang="es">
                <a:solidFill>
                  <a:schemeClr val="dk1"/>
                </a:solidFill>
              </a:rPr>
              <a:t>In the ground truth instances we found that there were some objects labelled with class 10, that does not correspond with any object of KITTY-MOTS so we will ignore it.</a:t>
            </a:r>
            <a:endParaRPr u="sng">
              <a:solidFill>
                <a:schemeClr val="dk1"/>
              </a:solidFill>
            </a:endParaRPr>
          </a:p>
        </p:txBody>
      </p:sp>
      <p:sp>
        <p:nvSpPr>
          <p:cNvPr id="148" name="Google Shape;148;p18"/>
          <p:cNvSpPr txBox="1"/>
          <p:nvPr/>
        </p:nvSpPr>
        <p:spPr>
          <a:xfrm>
            <a:off x="527300" y="2710525"/>
            <a:ext cx="8231100" cy="202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The metrics that COCO provides are mainly Averages Precisions (AP) and Average Recalls (AR), with different values of </a:t>
            </a:r>
            <a:r>
              <a:rPr lang="es">
                <a:solidFill>
                  <a:schemeClr val="dk1"/>
                </a:solidFill>
              </a:rPr>
              <a:t>threshold</a:t>
            </a:r>
            <a:r>
              <a:rPr lang="es">
                <a:solidFill>
                  <a:schemeClr val="dk1"/>
                </a:solidFill>
              </a:rPr>
              <a:t> in the </a:t>
            </a:r>
            <a:r>
              <a:rPr lang="es">
                <a:solidFill>
                  <a:schemeClr val="dk1"/>
                </a:solidFill>
              </a:rPr>
              <a:t>Intersection</a:t>
            </a:r>
            <a:r>
              <a:rPr lang="es">
                <a:solidFill>
                  <a:schemeClr val="dk1"/>
                </a:solidFill>
              </a:rPr>
              <a:t> over Union (IoU). AP </a:t>
            </a:r>
            <a:r>
              <a:rPr lang="es" sz="900">
                <a:solidFill>
                  <a:schemeClr val="dk1"/>
                </a:solidFill>
              </a:rPr>
              <a:t>0.5 </a:t>
            </a:r>
            <a:r>
              <a:rPr lang="es">
                <a:solidFill>
                  <a:schemeClr val="dk1"/>
                </a:solidFill>
              </a:rPr>
              <a:t>means that only the objects with a IoU </a:t>
            </a:r>
            <a:r>
              <a:rPr lang="es">
                <a:solidFill>
                  <a:schemeClr val="dk1"/>
                </a:solidFill>
              </a:rPr>
              <a:t>higher</a:t>
            </a:r>
            <a:r>
              <a:rPr lang="es">
                <a:solidFill>
                  <a:schemeClr val="dk1"/>
                </a:solidFill>
              </a:rPr>
              <a:t> than 0.5 will be considered as True detected, the same with AP </a:t>
            </a:r>
            <a:r>
              <a:rPr lang="es" sz="900">
                <a:solidFill>
                  <a:schemeClr val="dk1"/>
                </a:solidFill>
              </a:rPr>
              <a:t>0.75</a:t>
            </a:r>
            <a:r>
              <a:rPr lang="es">
                <a:solidFill>
                  <a:schemeClr val="dk1"/>
                </a:solidFill>
              </a:rPr>
              <a:t>. AP </a:t>
            </a:r>
            <a:r>
              <a:rPr lang="es" sz="900">
                <a:solidFill>
                  <a:schemeClr val="dk1"/>
                </a:solidFill>
              </a:rPr>
              <a:t>0.5:0.95</a:t>
            </a:r>
            <a:r>
              <a:rPr lang="es">
                <a:solidFill>
                  <a:schemeClr val="dk1"/>
                </a:solidFill>
              </a:rPr>
              <a:t> refers to a mean average mAP over different IoU thresholds, from 0.5 to 0.95, step 0.05 (0.5, 0.55, 0.6, 0.65, 0.7, 0.75, 0.8, 0.85, 0.9, 0.95).</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As we only want to run a inference on the pre-trained model, we need to split the train dataset into train and validation sequences, and only run the 9 validation sequences that we have splitted.</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d: Evaluate models on KITTI-MOTS dataset</a:t>
            </a:r>
            <a:endParaRPr/>
          </a:p>
        </p:txBody>
      </p:sp>
      <p:sp>
        <p:nvSpPr>
          <p:cNvPr id="154" name="Google Shape;154;p19"/>
          <p:cNvSpPr txBox="1"/>
          <p:nvPr>
            <p:ph idx="1" type="body"/>
          </p:nvPr>
        </p:nvSpPr>
        <p:spPr>
          <a:xfrm>
            <a:off x="1968125" y="673675"/>
            <a:ext cx="1547700" cy="479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600" u="sng">
                <a:solidFill>
                  <a:srgbClr val="287D7D"/>
                </a:solidFill>
              </a:rPr>
              <a:t>MASK R-CNN</a:t>
            </a:r>
            <a:endParaRPr b="1" sz="1600" u="sng">
              <a:solidFill>
                <a:srgbClr val="287D7D"/>
              </a:solidFill>
            </a:endParaRPr>
          </a:p>
        </p:txBody>
      </p:sp>
      <p:pic>
        <p:nvPicPr>
          <p:cNvPr id="155" name="Google Shape;155;p19"/>
          <p:cNvPicPr preferRelativeResize="0"/>
          <p:nvPr/>
        </p:nvPicPr>
        <p:blipFill>
          <a:blip r:embed="rId3">
            <a:alphaModFix/>
          </a:blip>
          <a:stretch>
            <a:fillRect/>
          </a:stretch>
        </p:blipFill>
        <p:spPr>
          <a:xfrm>
            <a:off x="757701" y="1070088"/>
            <a:ext cx="3765049" cy="2702626"/>
          </a:xfrm>
          <a:prstGeom prst="rect">
            <a:avLst/>
          </a:prstGeom>
          <a:noFill/>
          <a:ln>
            <a:noFill/>
          </a:ln>
        </p:spPr>
      </p:pic>
      <p:pic>
        <p:nvPicPr>
          <p:cNvPr id="156" name="Google Shape;156;p19"/>
          <p:cNvPicPr preferRelativeResize="0"/>
          <p:nvPr/>
        </p:nvPicPr>
        <p:blipFill>
          <a:blip r:embed="rId4">
            <a:alphaModFix/>
          </a:blip>
          <a:stretch>
            <a:fillRect/>
          </a:stretch>
        </p:blipFill>
        <p:spPr>
          <a:xfrm>
            <a:off x="4660350" y="1070113"/>
            <a:ext cx="3765049" cy="2702610"/>
          </a:xfrm>
          <a:prstGeom prst="rect">
            <a:avLst/>
          </a:prstGeom>
          <a:noFill/>
          <a:ln>
            <a:noFill/>
          </a:ln>
        </p:spPr>
      </p:pic>
      <p:sp>
        <p:nvSpPr>
          <p:cNvPr id="157" name="Google Shape;157;p19"/>
          <p:cNvSpPr txBox="1"/>
          <p:nvPr>
            <p:ph idx="1" type="body"/>
          </p:nvPr>
        </p:nvSpPr>
        <p:spPr>
          <a:xfrm>
            <a:off x="6009550" y="673675"/>
            <a:ext cx="1547700" cy="479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600" u="sng">
                <a:solidFill>
                  <a:srgbClr val="287D7D"/>
                </a:solidFill>
              </a:rPr>
              <a:t>FAST </a:t>
            </a:r>
            <a:r>
              <a:rPr b="1" lang="es" sz="1600" u="sng">
                <a:solidFill>
                  <a:srgbClr val="287D7D"/>
                </a:solidFill>
              </a:rPr>
              <a:t>R-CNN</a:t>
            </a:r>
            <a:endParaRPr b="1" sz="1600" u="sng">
              <a:solidFill>
                <a:srgbClr val="287D7D"/>
              </a:solidFill>
            </a:endParaRPr>
          </a:p>
        </p:txBody>
      </p:sp>
      <p:sp>
        <p:nvSpPr>
          <p:cNvPr id="158" name="Google Shape;158;p19"/>
          <p:cNvSpPr txBox="1"/>
          <p:nvPr/>
        </p:nvSpPr>
        <p:spPr>
          <a:xfrm>
            <a:off x="527300" y="3681850"/>
            <a:ext cx="8286600" cy="1184100"/>
          </a:xfrm>
          <a:prstGeom prst="rect">
            <a:avLst/>
          </a:prstGeom>
          <a:solidFill>
            <a:srgbClr val="75C5B1">
              <a:alpha val="20890"/>
            </a:srgbClr>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I</a:t>
            </a:r>
            <a:r>
              <a:rPr lang="es" sz="1300">
                <a:solidFill>
                  <a:schemeClr val="dk1"/>
                </a:solidFill>
              </a:rPr>
              <a:t>f we analyze the result plots we can see how similar are the performance between the two models, but it is true that the MASK model has slightly higher values. These results are expected due to the better performance that an instance </a:t>
            </a:r>
            <a:r>
              <a:rPr lang="es" sz="1300">
                <a:solidFill>
                  <a:schemeClr val="dk1"/>
                </a:solidFill>
              </a:rPr>
              <a:t>segmentation</a:t>
            </a:r>
            <a:r>
              <a:rPr lang="es" sz="1300">
                <a:solidFill>
                  <a:schemeClr val="dk1"/>
                </a:solidFill>
              </a:rPr>
              <a:t> should have over a bounding box. Moreover we can see how the AP-car is bigger than AP-pedestrian, that is another expected result, since the human shape is easier to confuse than the car one, how we have seen in task c (slide 5), where a pivot has confused with a pedestrian.</a:t>
            </a:r>
            <a:endParaRPr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Fine-tune Faster R-CNN and Mask R-CNN</a:t>
            </a:r>
            <a:endParaRPr/>
          </a:p>
        </p:txBody>
      </p:sp>
      <p:sp>
        <p:nvSpPr>
          <p:cNvPr id="164" name="Google Shape;164;p20"/>
          <p:cNvSpPr txBox="1"/>
          <p:nvPr>
            <p:ph idx="1" type="body"/>
          </p:nvPr>
        </p:nvSpPr>
        <p:spPr>
          <a:xfrm>
            <a:off x="330200" y="577375"/>
            <a:ext cx="8483700" cy="3277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500"/>
              <a:t>The goal of this task is to fine-tune both Faster R-CNN and Mask R-CNN using as guidance the COCO metrics we previously obtained. Moreover, we will focus first our efforts onto </a:t>
            </a:r>
            <a:r>
              <a:rPr b="1" lang="es" sz="1500"/>
              <a:t>Mask R-CNN </a:t>
            </a:r>
            <a:r>
              <a:rPr lang="es" sz="1500"/>
              <a:t>with its Detection metrics, that is, we will focus on the `bbox` metrics rather than the `segm` metrics as we think it has more weight during this lab scope.</a:t>
            </a:r>
            <a:endParaRPr sz="500"/>
          </a:p>
          <a:p>
            <a:pPr indent="0" lvl="0" marL="0" rtl="0" algn="l">
              <a:spcBef>
                <a:spcPts val="1000"/>
              </a:spcBef>
              <a:spcAft>
                <a:spcPts val="0"/>
              </a:spcAft>
              <a:buNone/>
            </a:pPr>
            <a:r>
              <a:rPr lang="es" sz="1500" u="sng"/>
              <a:t>Hyper-</a:t>
            </a:r>
            <a:r>
              <a:rPr lang="es" sz="1500" u="sng"/>
              <a:t>parameters</a:t>
            </a:r>
            <a:endParaRPr sz="1500" u="sng"/>
          </a:p>
          <a:p>
            <a:pPr indent="-323850" lvl="0" marL="457200" rtl="0" algn="l">
              <a:spcBef>
                <a:spcPts val="1000"/>
              </a:spcBef>
              <a:spcAft>
                <a:spcPts val="0"/>
              </a:spcAft>
              <a:buSzPts val="1500"/>
              <a:buChar char="●"/>
            </a:pPr>
            <a:r>
              <a:rPr lang="es" sz="1500"/>
              <a:t>Learning Rate: step size of each iteration</a:t>
            </a:r>
            <a:endParaRPr sz="1500"/>
          </a:p>
          <a:p>
            <a:pPr indent="-323850" lvl="0" marL="457200" rtl="0" algn="l">
              <a:lnSpc>
                <a:spcPct val="115000"/>
              </a:lnSpc>
              <a:spcBef>
                <a:spcPts val="0"/>
              </a:spcBef>
              <a:spcAft>
                <a:spcPts val="0"/>
              </a:spcAft>
              <a:buSzPts val="1500"/>
              <a:buChar char="●"/>
            </a:pPr>
            <a:r>
              <a:rPr lang="es" sz="1500"/>
              <a:t>Batch size</a:t>
            </a:r>
            <a:endParaRPr sz="1500"/>
          </a:p>
          <a:p>
            <a:pPr indent="-323850" lvl="0" marL="457200" rtl="0" algn="l">
              <a:lnSpc>
                <a:spcPct val="115000"/>
              </a:lnSpc>
              <a:spcBef>
                <a:spcPts val="0"/>
              </a:spcBef>
              <a:spcAft>
                <a:spcPts val="0"/>
              </a:spcAft>
              <a:buSzPts val="1500"/>
              <a:buChar char="●"/>
            </a:pPr>
            <a:r>
              <a:rPr lang="es" sz="1500"/>
              <a:t>LR Warm-Up strategies</a:t>
            </a:r>
            <a:endParaRPr sz="1500"/>
          </a:p>
          <a:p>
            <a:pPr indent="-323850" lvl="0" marL="457200" rtl="0" algn="l">
              <a:spcBef>
                <a:spcPts val="0"/>
              </a:spcBef>
              <a:spcAft>
                <a:spcPts val="0"/>
              </a:spcAft>
              <a:buSzPts val="1500"/>
              <a:buChar char="●"/>
            </a:pPr>
            <a:r>
              <a:rPr lang="es" sz="1500"/>
              <a:t>Non-Maximum Suppression threshold</a:t>
            </a:r>
            <a:endParaRPr sz="1500"/>
          </a:p>
          <a:p>
            <a:pPr indent="-323850" lvl="0" marL="457200" rtl="0" algn="l">
              <a:lnSpc>
                <a:spcPct val="115000"/>
              </a:lnSpc>
              <a:spcBef>
                <a:spcPts val="0"/>
              </a:spcBef>
              <a:spcAft>
                <a:spcPts val="0"/>
              </a:spcAft>
              <a:buSzPts val="1500"/>
              <a:buChar char="●"/>
            </a:pPr>
            <a:r>
              <a:rPr lang="es" sz="1500"/>
              <a:t>Segmentation threshold/score</a:t>
            </a:r>
            <a:endParaRPr sz="1500"/>
          </a:p>
          <a:p>
            <a:pPr indent="0" lvl="0" marL="0" rtl="0" algn="l">
              <a:spcBef>
                <a:spcPts val="1000"/>
              </a:spcBef>
              <a:spcAft>
                <a:spcPts val="0"/>
              </a:spcAft>
              <a:buNone/>
            </a:pPr>
            <a:r>
              <a:t/>
            </a:r>
            <a:endParaRPr sz="1600"/>
          </a:p>
        </p:txBody>
      </p:sp>
      <p:sp>
        <p:nvSpPr>
          <p:cNvPr id="165" name="Google Shape;165;p20"/>
          <p:cNvSpPr txBox="1"/>
          <p:nvPr/>
        </p:nvSpPr>
        <p:spPr>
          <a:xfrm>
            <a:off x="330200" y="3459750"/>
            <a:ext cx="4540200" cy="9510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1000"/>
              </a:spcAft>
              <a:buClr>
                <a:schemeClr val="dk1"/>
              </a:buClr>
              <a:buSzPts val="1100"/>
              <a:buFont typeface="Arial"/>
              <a:buNone/>
            </a:pPr>
            <a:r>
              <a:rPr lang="es" sz="1500">
                <a:solidFill>
                  <a:schemeClr val="dk1"/>
                </a:solidFill>
              </a:rPr>
              <a:t>Some revolve around LR because it affects the model ability to get to optimal solutions. Others such as NMS or the Segm Score revolve around improving the model’s precision and results when predicting objects.</a:t>
            </a:r>
            <a:endParaRPr sz="2100">
              <a:solidFill>
                <a:schemeClr val="dk1"/>
              </a:solidFill>
            </a:endParaRPr>
          </a:p>
        </p:txBody>
      </p:sp>
      <p:sp>
        <p:nvSpPr>
          <p:cNvPr id="166" name="Google Shape;166;p20"/>
          <p:cNvSpPr txBox="1"/>
          <p:nvPr/>
        </p:nvSpPr>
        <p:spPr>
          <a:xfrm>
            <a:off x="4733125" y="1569150"/>
            <a:ext cx="44109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200" u="sng">
                <a:solidFill>
                  <a:schemeClr val="dk1"/>
                </a:solidFill>
                <a:latin typeface="Consolas"/>
                <a:ea typeface="Consolas"/>
                <a:cs typeface="Consolas"/>
                <a:sym typeface="Consolas"/>
              </a:rPr>
              <a:t>BASELINE MASK R-CNN METRICS</a:t>
            </a:r>
            <a:endParaRPr sz="2200" u="sng">
              <a:solidFill>
                <a:schemeClr val="dk1"/>
              </a:solidFill>
              <a:latin typeface="Consolas"/>
              <a:ea typeface="Consolas"/>
              <a:cs typeface="Consolas"/>
              <a:sym typeface="Consolas"/>
            </a:endParaRPr>
          </a:p>
        </p:txBody>
      </p:sp>
      <p:pic>
        <p:nvPicPr>
          <p:cNvPr id="167" name="Google Shape;167;p20"/>
          <p:cNvPicPr preferRelativeResize="0"/>
          <p:nvPr/>
        </p:nvPicPr>
        <p:blipFill>
          <a:blip r:embed="rId3">
            <a:alphaModFix/>
          </a:blip>
          <a:stretch>
            <a:fillRect/>
          </a:stretch>
        </p:blipFill>
        <p:spPr>
          <a:xfrm>
            <a:off x="4976101" y="2145400"/>
            <a:ext cx="3765049" cy="2702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solidFill>
                  <a:schemeClr val="accent2"/>
                </a:solidFill>
              </a:rPr>
              <a:t>Task e: Fine-tune Faster R-CNN and Mask R-CNN</a:t>
            </a:r>
            <a:endParaRPr/>
          </a:p>
        </p:txBody>
      </p:sp>
      <p:sp>
        <p:nvSpPr>
          <p:cNvPr id="173" name="Google Shape;173;p21"/>
          <p:cNvSpPr txBox="1"/>
          <p:nvPr>
            <p:ph idx="1" type="body"/>
          </p:nvPr>
        </p:nvSpPr>
        <p:spPr>
          <a:xfrm>
            <a:off x="330200" y="628525"/>
            <a:ext cx="3395100" cy="3943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First, we identified the optimal combination of batch size and images per batch, conducting a benchmark with a fixed LR while varying both.</a:t>
            </a:r>
            <a:endParaRPr sz="1600"/>
          </a:p>
          <a:p>
            <a:pPr indent="0" lvl="0" marL="0" rtl="0" algn="l">
              <a:spcBef>
                <a:spcPts val="1000"/>
              </a:spcBef>
              <a:spcAft>
                <a:spcPts val="0"/>
              </a:spcAft>
              <a:buNone/>
            </a:pPr>
            <a:r>
              <a:rPr lang="es" sz="1600" u="sng"/>
              <a:t>Hyper-parameters</a:t>
            </a:r>
            <a:endParaRPr sz="1600" u="sng"/>
          </a:p>
          <a:p>
            <a:pPr indent="-330200" lvl="0" marL="457200" rtl="0" algn="l">
              <a:spcBef>
                <a:spcPts val="1000"/>
              </a:spcBef>
              <a:spcAft>
                <a:spcPts val="0"/>
              </a:spcAft>
              <a:buSzPts val="1600"/>
              <a:buChar char="●"/>
            </a:pPr>
            <a:r>
              <a:rPr lang="es" sz="1600"/>
              <a:t>Max iters: </a:t>
            </a:r>
            <a:r>
              <a:rPr b="1" lang="es" sz="1600">
                <a:solidFill>
                  <a:srgbClr val="FF0000"/>
                </a:solidFill>
              </a:rPr>
              <a:t>1500</a:t>
            </a:r>
            <a:endParaRPr b="1" sz="1600">
              <a:solidFill>
                <a:srgbClr val="FF0000"/>
              </a:solidFill>
            </a:endParaRPr>
          </a:p>
          <a:p>
            <a:pPr indent="-330200" lvl="0" marL="457200" rtl="0" algn="l">
              <a:spcBef>
                <a:spcPts val="0"/>
              </a:spcBef>
              <a:spcAft>
                <a:spcPts val="0"/>
              </a:spcAft>
              <a:buSzPts val="1600"/>
              <a:buChar char="●"/>
            </a:pPr>
            <a:r>
              <a:rPr lang="es" sz="1600"/>
              <a:t>Batch size: </a:t>
            </a:r>
            <a:r>
              <a:rPr b="1" lang="es" sz="1600">
                <a:solidFill>
                  <a:srgbClr val="FF0000"/>
                </a:solidFill>
              </a:rPr>
              <a:t>32</a:t>
            </a:r>
            <a:endParaRPr b="1" sz="1600">
              <a:solidFill>
                <a:srgbClr val="FF0000"/>
              </a:solidFill>
            </a:endParaRPr>
          </a:p>
          <a:p>
            <a:pPr indent="-330200" lvl="0" marL="457200" rtl="0" algn="l">
              <a:lnSpc>
                <a:spcPct val="115000"/>
              </a:lnSpc>
              <a:spcBef>
                <a:spcPts val="0"/>
              </a:spcBef>
              <a:spcAft>
                <a:spcPts val="0"/>
              </a:spcAft>
              <a:buSzPts val="1600"/>
              <a:buChar char="●"/>
            </a:pPr>
            <a:r>
              <a:rPr lang="es" sz="1600"/>
              <a:t>Images per Batch: </a:t>
            </a:r>
            <a:r>
              <a:rPr b="1" lang="es" sz="1600">
                <a:solidFill>
                  <a:srgbClr val="FF0000"/>
                </a:solidFill>
              </a:rPr>
              <a:t>16</a:t>
            </a:r>
            <a:endParaRPr sz="1600"/>
          </a:p>
          <a:p>
            <a:pPr indent="0" lvl="0" marL="0" rtl="0" algn="l">
              <a:spcBef>
                <a:spcPts val="1000"/>
              </a:spcBef>
              <a:spcAft>
                <a:spcPts val="1000"/>
              </a:spcAft>
              <a:buNone/>
            </a:pPr>
            <a:r>
              <a:rPr lang="es" sz="1600"/>
              <a:t>We then obtained the COCO metrics for all and the best results are obtained by a </a:t>
            </a:r>
            <a:r>
              <a:rPr b="1" lang="es" sz="1600"/>
              <a:t>Batch size of 32</a:t>
            </a:r>
            <a:r>
              <a:rPr lang="es" sz="1600"/>
              <a:t> and </a:t>
            </a:r>
            <a:r>
              <a:rPr b="1" lang="es" sz="1600"/>
              <a:t>Image per Batch of 16</a:t>
            </a:r>
            <a:r>
              <a:rPr lang="es" sz="1600"/>
              <a:t>.</a:t>
            </a:r>
            <a:endParaRPr b="1" sz="1600">
              <a:solidFill>
                <a:srgbClr val="FF0000"/>
              </a:solidFill>
            </a:endParaRPr>
          </a:p>
        </p:txBody>
      </p:sp>
      <p:pic>
        <p:nvPicPr>
          <p:cNvPr id="174" name="Google Shape;174;p21"/>
          <p:cNvPicPr preferRelativeResize="0"/>
          <p:nvPr/>
        </p:nvPicPr>
        <p:blipFill>
          <a:blip r:embed="rId3">
            <a:alphaModFix/>
          </a:blip>
          <a:stretch>
            <a:fillRect/>
          </a:stretch>
        </p:blipFill>
        <p:spPr>
          <a:xfrm>
            <a:off x="3820576" y="628543"/>
            <a:ext cx="2370600" cy="1885783"/>
          </a:xfrm>
          <a:prstGeom prst="rect">
            <a:avLst/>
          </a:prstGeom>
          <a:noFill/>
          <a:ln>
            <a:noFill/>
          </a:ln>
        </p:spPr>
      </p:pic>
      <p:pic>
        <p:nvPicPr>
          <p:cNvPr id="175" name="Google Shape;175;p21"/>
          <p:cNvPicPr preferRelativeResize="0"/>
          <p:nvPr/>
        </p:nvPicPr>
        <p:blipFill>
          <a:blip r:embed="rId4">
            <a:alphaModFix/>
          </a:blip>
          <a:stretch>
            <a:fillRect/>
          </a:stretch>
        </p:blipFill>
        <p:spPr>
          <a:xfrm>
            <a:off x="6443300" y="628531"/>
            <a:ext cx="2370600" cy="1885818"/>
          </a:xfrm>
          <a:prstGeom prst="rect">
            <a:avLst/>
          </a:prstGeom>
          <a:noFill/>
          <a:ln>
            <a:noFill/>
          </a:ln>
        </p:spPr>
      </p:pic>
      <p:sp>
        <p:nvSpPr>
          <p:cNvPr id="176" name="Google Shape;176;p21"/>
          <p:cNvSpPr/>
          <p:nvPr/>
        </p:nvSpPr>
        <p:spPr>
          <a:xfrm>
            <a:off x="4615975" y="2205450"/>
            <a:ext cx="450000" cy="366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1"/>
          <p:cNvSpPr/>
          <p:nvPr/>
        </p:nvSpPr>
        <p:spPr>
          <a:xfrm>
            <a:off x="7730550" y="2148050"/>
            <a:ext cx="450000" cy="366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8" name="Google Shape;178;p21"/>
          <p:cNvPicPr preferRelativeResize="0"/>
          <p:nvPr/>
        </p:nvPicPr>
        <p:blipFill>
          <a:blip r:embed="rId5">
            <a:alphaModFix/>
          </a:blip>
          <a:stretch>
            <a:fillRect/>
          </a:stretch>
        </p:blipFill>
        <p:spPr>
          <a:xfrm>
            <a:off x="3963200" y="2724150"/>
            <a:ext cx="4507459" cy="241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màster3">
      <a:dk1>
        <a:srgbClr val="000000"/>
      </a:dk1>
      <a:lt1>
        <a:srgbClr val="FFFFFF"/>
      </a:lt1>
      <a:dk2>
        <a:srgbClr val="FFFFFF"/>
      </a:dk2>
      <a:lt2>
        <a:srgbClr val="000000"/>
      </a:lt2>
      <a:accent1>
        <a:srgbClr val="274857"/>
      </a:accent1>
      <a:accent2>
        <a:srgbClr val="287D7D"/>
      </a:accent2>
      <a:accent3>
        <a:srgbClr val="75C5B1"/>
      </a:accent3>
      <a:accent4>
        <a:srgbClr val="1C344C"/>
      </a:accent4>
      <a:accent5>
        <a:srgbClr val="575757"/>
      </a:accent5>
      <a:accent6>
        <a:srgbClr val="BDA799"/>
      </a:accent6>
      <a:hlink>
        <a:srgbClr val="8AF0BA"/>
      </a:hlink>
      <a:folHlink>
        <a:srgbClr val="F0B5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